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9" r:id="rId1"/>
  </p:sldMasterIdLst>
  <p:sldIdLst>
    <p:sldId id="256" r:id="rId2"/>
    <p:sldId id="258" r:id="rId3"/>
    <p:sldId id="257" r:id="rId4"/>
    <p:sldId id="259" r:id="rId5"/>
    <p:sldId id="264" r:id="rId6"/>
    <p:sldId id="260" r:id="rId7"/>
    <p:sldId id="261"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135CFAD-3D8C-4488-8712-3AD59A44BA77}">
          <p14:sldIdLst>
            <p14:sldId id="256"/>
            <p14:sldId id="258"/>
          </p14:sldIdLst>
        </p14:section>
        <p14:section name="Untitled Section" id="{A069DED9-F206-4333-95F1-EFDD76E6F5E9}">
          <p14:sldIdLst>
            <p14:sldId id="257"/>
            <p14:sldId id="259"/>
            <p14:sldId id="264"/>
            <p14:sldId id="260"/>
            <p14:sldId id="261"/>
            <p14:sldId id="2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16AA"/>
    <a:srgbClr val="BE95CF"/>
    <a:srgbClr val="FFFFB3"/>
    <a:srgbClr val="8BA6C7"/>
    <a:srgbClr val="271137"/>
    <a:srgbClr val="0099CC"/>
    <a:srgbClr val="95E9FD"/>
    <a:srgbClr val="D9FFFF"/>
    <a:srgbClr val="9855B3"/>
    <a:srgbClr val="EE1E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93E962-0606-4BED-A610-F142F8C88867}" v="815" dt="2025-10-24T11:56:33.4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98" d="100"/>
          <a:sy n="98" d="100"/>
        </p:scale>
        <p:origin x="102"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2503214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928036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735008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414949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90062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6692606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55474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70094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528269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481583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AC24A9-CCB6-4F8D-B8DB-C2F3692CFA5A}" type="datetimeFigureOut">
              <a:rPr lang="en-US" smtClean="0"/>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575894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AC24A9-CCB6-4F8D-B8DB-C2F3692CFA5A}" type="datetimeFigureOut">
              <a:rPr lang="en-US" smtClean="0"/>
              <a:t>10/24/2025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292096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AC24A9-CCB6-4F8D-B8DB-C2F3692CFA5A}" type="datetimeFigureOut">
              <a:rPr lang="en-US" smtClean="0"/>
              <a:t>10/24/2025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463470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C24A9-CCB6-4F8D-B8DB-C2F3692CFA5A}" type="datetimeFigureOut">
              <a:rPr lang="en-US" smtClean="0"/>
              <a:t>10/24/2025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581442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AC24A9-CCB6-4F8D-B8DB-C2F3692CFA5A}" type="datetimeFigureOut">
              <a:rPr lang="en-US" smtClean="0"/>
              <a:t>10/24/2025</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549345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AC24A9-CCB6-4F8D-B8DB-C2F3692CFA5A}" type="datetimeFigureOut">
              <a:rPr lang="en-US" smtClean="0"/>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759502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2AC24A9-CCB6-4F8D-B8DB-C2F3692CFA5A}" type="datetimeFigureOut">
              <a:rPr lang="en-US" smtClean="0"/>
              <a:t>10/24/2025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4280283364"/>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81" r:id="rId12"/>
    <p:sldLayoutId id="2147483782" r:id="rId13"/>
    <p:sldLayoutId id="2147483783" r:id="rId14"/>
    <p:sldLayoutId id="2147483784" r:id="rId15"/>
    <p:sldLayoutId id="214748378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bac.us/mainwebsite/forms/Membership%20Card%20-%20Liability%20form.pdf" TargetMode="External"/><Relationship Id="rId2" Type="http://schemas.openxmlformats.org/officeDocument/2006/relationships/hyperlink" Target="mailto:ebac@gdeb.com" TargetMode="External"/><Relationship Id="rId1" Type="http://schemas.openxmlformats.org/officeDocument/2006/relationships/slideLayout" Target="../slideLayouts/slideLayout1.xml"/><Relationship Id="rId5" Type="http://schemas.openxmlformats.org/officeDocument/2006/relationships/hyperlink" Target="mailto:jcarr@gdeb.com?subject=Website%20Inquiry"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8" Type="http://schemas.openxmlformats.org/officeDocument/2006/relationships/hyperlink" Target="mailto:ebac@gdeb.com" TargetMode="External"/><Relationship Id="rId13" Type="http://schemas.openxmlformats.org/officeDocument/2006/relationships/image" Target="../media/image9.jpeg"/><Relationship Id="rId3" Type="http://schemas.openxmlformats.org/officeDocument/2006/relationships/hyperlink" Target="../../../../../../../Desktop/Limited%20Time%20Discounts/Glow%20Htfd%20no%20code.docx" TargetMode="External"/><Relationship Id="rId7" Type="http://schemas.openxmlformats.org/officeDocument/2006/relationships/image" Target="../media/image7.jpeg"/><Relationship Id="rId12" Type="http://schemas.openxmlformats.org/officeDocument/2006/relationships/hyperlink" Target="../../../../../../../Desktop/Limited%20Time%20Discounts/Lantern%20Light%20Village%20flyer%20no%20code.docx" TargetMode="External"/><Relationship Id="rId2" Type="http://schemas.openxmlformats.org/officeDocument/2006/relationships/hyperlink" Target="https://hartford.glowgardens.com/" TargetMode="External"/><Relationship Id="rId16" Type="http://schemas.openxmlformats.org/officeDocument/2006/relationships/hyperlink" Target="../../../../../../../Desktop/Discounts/Great%20Wolf%20Lodge%202025.docx" TargetMode="External"/><Relationship Id="rId1" Type="http://schemas.openxmlformats.org/officeDocument/2006/relationships/slideLayout" Target="../slideLayouts/slideLayout2.xml"/><Relationship Id="rId6" Type="http://schemas.openxmlformats.org/officeDocument/2006/relationships/image" Target="../media/image6.jpeg"/><Relationship Id="rId11" Type="http://schemas.openxmlformats.org/officeDocument/2006/relationships/hyperlink" Target="https://mysticseaport.org/lantern-light-village-2025/" TargetMode="External"/><Relationship Id="rId5" Type="http://schemas.openxmlformats.org/officeDocument/2006/relationships/hyperlink" Target="../../../../../../../Desktop/Limited%20Time%20Discounts/Magic%20of%20Lights%202025%20no%20code.docx" TargetMode="External"/><Relationship Id="rId15" Type="http://schemas.openxmlformats.org/officeDocument/2006/relationships/image" Target="../media/image11.png"/><Relationship Id="rId10" Type="http://schemas.openxmlformats.org/officeDocument/2006/relationships/image" Target="../media/image8.jpeg"/><Relationship Id="rId4" Type="http://schemas.openxmlformats.org/officeDocument/2006/relationships/hyperlink" Target="https://magicoflights.com/locations/easthartford/" TargetMode="External"/><Relationship Id="rId9" Type="http://schemas.openxmlformats.org/officeDocument/2006/relationships/image" Target="../media/image1.png"/><Relationship Id="rId14" Type="http://schemas.openxmlformats.org/officeDocument/2006/relationships/image" Target="../media/image10.jpeg"/></Relationships>
</file>

<file path=ppt/slides/_rels/slide4.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6.png"/><Relationship Id="rId3" Type="http://schemas.openxmlformats.org/officeDocument/2006/relationships/hyperlink" Target="https://tickets.uconnhuskies.com/" TargetMode="External"/><Relationship Id="rId7" Type="http://schemas.openxmlformats.org/officeDocument/2006/relationships/hyperlink" Target="https://gardearts.org/series/ecso/" TargetMode="External"/><Relationship Id="rId12" Type="http://schemas.openxmlformats.org/officeDocument/2006/relationships/image" Target="../media/image15.png"/><Relationship Id="rId2" Type="http://schemas.openxmlformats.org/officeDocument/2006/relationships/hyperlink" Target="https://www.providencebruins.com/" TargetMode="External"/><Relationship Id="rId1" Type="http://schemas.openxmlformats.org/officeDocument/2006/relationships/slideLayout" Target="../slideLayouts/slideLayout7.xml"/><Relationship Id="rId6" Type="http://schemas.openxmlformats.org/officeDocument/2006/relationships/image" Target="../media/image1.png"/><Relationship Id="rId11" Type="http://schemas.openxmlformats.org/officeDocument/2006/relationships/hyperlink" Target="https://www.hartfordwolfpack.com/" TargetMode="External"/><Relationship Id="rId5" Type="http://schemas.openxmlformats.org/officeDocument/2006/relationships/hyperlink" Target="mailto:ebac@gdeb.com" TargetMode="External"/><Relationship Id="rId10" Type="http://schemas.openxmlformats.org/officeDocument/2006/relationships/hyperlink" Target="https://www.peoplesbankarena.com/" TargetMode="External"/><Relationship Id="rId4" Type="http://schemas.openxmlformats.org/officeDocument/2006/relationships/image" Target="../media/image12.jpeg"/><Relationship Id="rId9" Type="http://schemas.openxmlformats.org/officeDocument/2006/relationships/image" Target="../media/image14.jpeg"/><Relationship Id="rId14" Type="http://schemas.openxmlformats.org/officeDocument/2006/relationships/image" Target="../media/image17.jpeg"/></Relationships>
</file>

<file path=ppt/slides/_rels/slide5.xml.rels><?xml version="1.0" encoding="UTF-8" standalone="yes"?>
<Relationships xmlns="http://schemas.openxmlformats.org/package/2006/relationships"><Relationship Id="rId8" Type="http://schemas.openxmlformats.org/officeDocument/2006/relationships/hyperlink" Target="https://www.connecticutchildrens.org/" TargetMode="External"/><Relationship Id="rId13" Type="http://schemas.openxmlformats.org/officeDocument/2006/relationships/image" Target="../media/image24.png"/><Relationship Id="rId18" Type="http://schemas.openxmlformats.org/officeDocument/2006/relationships/image" Target="../media/image26.jpeg"/><Relationship Id="rId3" Type="http://schemas.openxmlformats.org/officeDocument/2006/relationships/image" Target="../media/image19.jpeg"/><Relationship Id="rId7" Type="http://schemas.openxmlformats.org/officeDocument/2006/relationships/image" Target="../media/image21.jpeg"/><Relationship Id="rId12" Type="http://schemas.openxmlformats.org/officeDocument/2006/relationships/hyperlink" Target="https://www.brownhealth.org/locations/hasbro-childrens" TargetMode="External"/><Relationship Id="rId17" Type="http://schemas.openxmlformats.org/officeDocument/2006/relationships/image" Target="../media/image1.png"/><Relationship Id="rId2" Type="http://schemas.openxmlformats.org/officeDocument/2006/relationships/image" Target="../media/image18.jpeg"/><Relationship Id="rId16" Type="http://schemas.openxmlformats.org/officeDocument/2006/relationships/hyperlink" Target="mailto:mherb@gdeb.com?subject=Excursion%20Club%20Inquiry" TargetMode="External"/><Relationship Id="rId1" Type="http://schemas.openxmlformats.org/officeDocument/2006/relationships/slideLayout" Target="../slideLayouts/slideLayout7.xml"/><Relationship Id="rId6" Type="http://schemas.microsoft.com/office/2007/relationships/hdphoto" Target="../media/hdphoto1.wdp"/><Relationship Id="rId11" Type="http://schemas.openxmlformats.org/officeDocument/2006/relationships/image" Target="../media/image23.png"/><Relationship Id="rId5" Type="http://schemas.openxmlformats.org/officeDocument/2006/relationships/image" Target="../media/image20.png"/><Relationship Id="rId15" Type="http://schemas.openxmlformats.org/officeDocument/2006/relationships/hyperlink" Target="mailto:ebac@gdeb.com" TargetMode="External"/><Relationship Id="rId10" Type="http://schemas.openxmlformats.org/officeDocument/2006/relationships/image" Target="../media/image22.png"/><Relationship Id="rId4" Type="http://schemas.openxmlformats.org/officeDocument/2006/relationships/hyperlink" Target="2025%20EBAC%20NYC%20Trip%20Flyer.pdf" TargetMode="External"/><Relationship Id="rId9" Type="http://schemas.openxmlformats.org/officeDocument/2006/relationships/image" Target="../media/image17.jpeg"/><Relationship Id="rId14" Type="http://schemas.openxmlformats.org/officeDocument/2006/relationships/image" Target="../media/image25.jpeg"/></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8.png"/><Relationship Id="rId7" Type="http://schemas.openxmlformats.org/officeDocument/2006/relationships/hyperlink" Target="mailto:ebac@gdeb.com" TargetMode="External"/><Relationship Id="rId2" Type="http://schemas.openxmlformats.org/officeDocument/2006/relationships/image" Target="../media/image27.png"/><Relationship Id="rId1" Type="http://schemas.openxmlformats.org/officeDocument/2006/relationships/slideLayout" Target="../slideLayouts/slideLayout7.xml"/><Relationship Id="rId6" Type="http://schemas.openxmlformats.org/officeDocument/2006/relationships/image" Target="../media/image31.png"/><Relationship Id="rId11" Type="http://schemas.openxmlformats.org/officeDocument/2006/relationships/image" Target="../media/image34.jpeg"/><Relationship Id="rId5" Type="http://schemas.openxmlformats.org/officeDocument/2006/relationships/image" Target="../media/image30.png"/><Relationship Id="rId10" Type="http://schemas.openxmlformats.org/officeDocument/2006/relationships/image" Target="../media/image33.jpeg"/><Relationship Id="rId4" Type="http://schemas.openxmlformats.org/officeDocument/2006/relationships/image" Target="../media/image29.png"/><Relationship Id="rId9" Type="http://schemas.openxmlformats.org/officeDocument/2006/relationships/image" Target="../media/image32.png"/></Relationships>
</file>

<file path=ppt/slides/_rels/slide7.xml.rels><?xml version="1.0" encoding="UTF-8" standalone="yes"?>
<Relationships xmlns="http://schemas.openxmlformats.org/package/2006/relationships"><Relationship Id="rId8" Type="http://schemas.openxmlformats.org/officeDocument/2006/relationships/image" Target="../media/image38.png"/><Relationship Id="rId3" Type="http://schemas.openxmlformats.org/officeDocument/2006/relationships/image" Target="../media/image36.png"/><Relationship Id="rId7" Type="http://schemas.openxmlformats.org/officeDocument/2006/relationships/image" Target="../media/image1.png"/><Relationship Id="rId12" Type="http://schemas.openxmlformats.org/officeDocument/2006/relationships/image" Target="../media/image42.png"/><Relationship Id="rId2" Type="http://schemas.openxmlformats.org/officeDocument/2006/relationships/image" Target="../media/image35.png"/><Relationship Id="rId1" Type="http://schemas.openxmlformats.org/officeDocument/2006/relationships/slideLayout" Target="../slideLayouts/slideLayout7.xml"/><Relationship Id="rId6" Type="http://schemas.openxmlformats.org/officeDocument/2006/relationships/hyperlink" Target="mailto:ebac@gdeb.com" TargetMode="External"/><Relationship Id="rId11" Type="http://schemas.openxmlformats.org/officeDocument/2006/relationships/image" Target="../media/image41.png"/><Relationship Id="rId5" Type="http://schemas.openxmlformats.org/officeDocument/2006/relationships/image" Target="../media/image9.jpeg"/><Relationship Id="rId10" Type="http://schemas.openxmlformats.org/officeDocument/2006/relationships/image" Target="../media/image40.png"/><Relationship Id="rId4" Type="http://schemas.openxmlformats.org/officeDocument/2006/relationships/image" Target="../media/image37.jpeg"/><Relationship Id="rId9" Type="http://schemas.openxmlformats.org/officeDocument/2006/relationships/image" Target="../media/image39.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982" y="614214"/>
            <a:ext cx="9328981" cy="767758"/>
          </a:xfrm>
        </p:spPr>
        <p:txBody>
          <a:bodyPr anchor="b">
            <a:normAutofit fontScale="90000"/>
          </a:bodyPr>
          <a:lstStyle/>
          <a:p>
            <a:pPr algn="ctr"/>
            <a:r>
              <a:rPr lang="en-US" sz="4400" b="1" cap="small" dirty="0">
                <a:solidFill>
                  <a:srgbClr val="002060"/>
                </a:solidFill>
                <a:latin typeface="Segoe UI Black" panose="020B0A02040204020203" pitchFamily="34" charset="0"/>
                <a:ea typeface="Segoe UI Black" panose="020B0A02040204020203" pitchFamily="34" charset="0"/>
                <a:cs typeface="Segoe UI"/>
              </a:rPr>
              <a:t>Discount Benefits for EBAC Members</a:t>
            </a:r>
            <a:endParaRPr lang="en-US" sz="4400" dirty="0">
              <a:solidFill>
                <a:srgbClr val="002060"/>
              </a:solidFill>
              <a:latin typeface="Segoe UI Black" panose="020B0A02040204020203" pitchFamily="34" charset="0"/>
              <a:ea typeface="Segoe UI Black" panose="020B0A02040204020203" pitchFamily="34" charset="0"/>
              <a:cs typeface="Segoe UI"/>
            </a:endParaRPr>
          </a:p>
        </p:txBody>
      </p:sp>
      <p:sp>
        <p:nvSpPr>
          <p:cNvPr id="3" name="Subtitle 2"/>
          <p:cNvSpPr>
            <a:spLocks noGrp="1"/>
          </p:cNvSpPr>
          <p:nvPr>
            <p:ph type="subTitle" idx="1"/>
          </p:nvPr>
        </p:nvSpPr>
        <p:spPr>
          <a:xfrm>
            <a:off x="991953" y="1554914"/>
            <a:ext cx="6496415" cy="3748171"/>
          </a:xfrm>
        </p:spPr>
        <p:txBody>
          <a:bodyPr vert="horz" lIns="91440" tIns="45720" rIns="91440" bIns="45720" rtlCol="0" anchor="t">
            <a:normAutofit/>
          </a:bodyPr>
          <a:lstStyle/>
          <a:p>
            <a:pPr algn="ctr">
              <a:lnSpc>
                <a:spcPct val="110000"/>
              </a:lnSpc>
            </a:pPr>
            <a:r>
              <a:rPr lang="en-US" sz="1600" dirty="0">
                <a:solidFill>
                  <a:srgbClr val="7030A0"/>
                </a:solidFill>
                <a:latin typeface="Calibri" panose="020F0502020204030204" pitchFamily="34" charset="0"/>
                <a:ea typeface="Calibri" panose="020F0502020204030204" pitchFamily="34" charset="0"/>
                <a:cs typeface="Calibri" panose="020F0502020204030204" pitchFamily="34" charset="0"/>
              </a:rPr>
              <a:t>To ensure proper access, membership must be verified before access to discounts and codes can be provided.  Please </a:t>
            </a:r>
            <a:r>
              <a:rPr lang="en-US" sz="1600" dirty="0">
                <a:solidFill>
                  <a:srgbClr val="7030A0"/>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email</a:t>
            </a:r>
            <a:r>
              <a:rPr lang="en-US" sz="1600" dirty="0">
                <a:solidFill>
                  <a:srgbClr val="7030A0"/>
                </a:solidFill>
                <a:latin typeface="Calibri" panose="020F0502020204030204" pitchFamily="34" charset="0"/>
                <a:ea typeface="Calibri" panose="020F0502020204030204" pitchFamily="34" charset="0"/>
                <a:cs typeface="Calibri" panose="020F0502020204030204" pitchFamily="34" charset="0"/>
              </a:rPr>
              <a:t> the EBAC Office with your badge number to verify your membership and to request additional information for the offers below.</a:t>
            </a:r>
          </a:p>
          <a:p>
            <a:pPr algn="ctr">
              <a:lnSpc>
                <a:spcPct val="120000"/>
              </a:lnSpc>
            </a:pPr>
            <a:r>
              <a:rPr lang="en-US" sz="2000"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Membership dues are currently </a:t>
            </a:r>
            <a:r>
              <a:rPr lang="en-US" i="1" u="sng" dirty="0">
                <a:latin typeface="Calibri" panose="020F0502020204030204" pitchFamily="34" charset="0"/>
                <a:ea typeface="Calibri" panose="020F0502020204030204" pitchFamily="34" charset="0"/>
                <a:cs typeface="Calibri" panose="020F0502020204030204" pitchFamily="34" charset="0"/>
              </a:rPr>
              <a:t>$2 a year</a:t>
            </a:r>
            <a:r>
              <a:rPr lang="en-US" dirty="0">
                <a:latin typeface="Calibri" panose="020F0502020204030204" pitchFamily="34" charset="0"/>
                <a:ea typeface="Calibri" panose="020F0502020204030204" pitchFamily="34" charset="0"/>
                <a:cs typeface="Calibri" panose="020F0502020204030204" pitchFamily="34" charset="0"/>
              </a:rPr>
              <a:t> and are automatically deducted from your paycheck.  </a:t>
            </a:r>
          </a:p>
          <a:p>
            <a:pPr algn="ctr">
              <a:lnSpc>
                <a:spcPct val="120000"/>
              </a:lnSpc>
            </a:pPr>
            <a:r>
              <a:rPr lang="en-US" i="1" dirty="0">
                <a:solidFill>
                  <a:srgbClr val="2276F2"/>
                </a:solidFill>
                <a:latin typeface="Calibri" panose="020F0502020204030204" pitchFamily="34" charset="0"/>
                <a:ea typeface="Calibri" panose="020F0502020204030204" pitchFamily="34" charset="0"/>
                <a:cs typeface="Calibri" panose="020F0502020204030204" pitchFamily="34" charset="0"/>
              </a:rPr>
              <a:t>Beginning in January 2026, annual dues will increase to </a:t>
            </a:r>
            <a:r>
              <a:rPr lang="en-US" i="1" u="sng" dirty="0">
                <a:solidFill>
                  <a:srgbClr val="2276F2"/>
                </a:solidFill>
                <a:latin typeface="Calibri" panose="020F0502020204030204" pitchFamily="34" charset="0"/>
                <a:ea typeface="Calibri" panose="020F0502020204030204" pitchFamily="34" charset="0"/>
                <a:cs typeface="Calibri" panose="020F0502020204030204" pitchFamily="34" charset="0"/>
              </a:rPr>
              <a:t>$5 a year</a:t>
            </a:r>
            <a:endParaRPr lang="en-US" sz="1600" i="1" dirty="0">
              <a:solidFill>
                <a:srgbClr val="2276F2"/>
              </a:solidFill>
              <a:latin typeface="Calibri" panose="020F0502020204030204" pitchFamily="34" charset="0"/>
              <a:ea typeface="Calibri" panose="020F0502020204030204" pitchFamily="34" charset="0"/>
              <a:cs typeface="Calibri" panose="020F0502020204030204" pitchFamily="34" charset="0"/>
            </a:endParaRPr>
          </a:p>
          <a:p>
            <a:pPr algn="ctr">
              <a:lnSpc>
                <a:spcPct val="120000"/>
              </a:lnSpc>
            </a:pPr>
            <a:r>
              <a:rPr lang="en-US" dirty="0">
                <a:latin typeface="Calibri" panose="020F0502020204030204" pitchFamily="34" charset="0"/>
                <a:ea typeface="Calibri" panose="020F0502020204030204" pitchFamily="34" charset="0"/>
                <a:cs typeface="Calibri" panose="020F0502020204030204" pitchFamily="34" charset="0"/>
              </a:rPr>
              <a:t> </a:t>
            </a:r>
            <a:r>
              <a:rPr lang="en-US" sz="1300" dirty="0">
                <a:latin typeface="Calibri" panose="020F0502020204030204" pitchFamily="34" charset="0"/>
                <a:ea typeface="Calibri" panose="020F0502020204030204" pitchFamily="34" charset="0"/>
                <a:cs typeface="Calibri" panose="020F0502020204030204" pitchFamily="34" charset="0"/>
              </a:rPr>
              <a:t>Not a member?  It is easy to join! Just complete a </a:t>
            </a:r>
            <a:r>
              <a:rPr lang="en-US" sz="1300" dirty="0">
                <a:latin typeface="Calibri" panose="020F0502020204030204" pitchFamily="34" charset="0"/>
                <a:ea typeface="Calibri" panose="020F0502020204030204" pitchFamily="34" charset="0"/>
                <a:cs typeface="Calibri" panose="020F0502020204030204" pitchFamily="34" charset="0"/>
                <a:hlinkClick r:id="rId3"/>
              </a:rPr>
              <a:t>Membership Card &amp; Liability Waiver</a:t>
            </a:r>
            <a:r>
              <a:rPr lang="en-US" sz="1300" dirty="0">
                <a:latin typeface="Calibri" panose="020F0502020204030204" pitchFamily="34" charset="0"/>
                <a:ea typeface="Calibri" panose="020F0502020204030204" pitchFamily="34" charset="0"/>
                <a:cs typeface="Calibri" panose="020F0502020204030204" pitchFamily="34" charset="0"/>
              </a:rPr>
              <a:t> and </a:t>
            </a:r>
            <a:r>
              <a:rPr lang="en-US" sz="1300" dirty="0">
                <a:latin typeface="Calibri" panose="020F0502020204030204" pitchFamily="34" charset="0"/>
                <a:ea typeface="Calibri" panose="020F0502020204030204" pitchFamily="34" charset="0"/>
                <a:cs typeface="Calibri" panose="020F0502020204030204" pitchFamily="34" charset="0"/>
                <a:hlinkClick r:id="rId2"/>
              </a:rPr>
              <a:t>email</a:t>
            </a:r>
            <a:r>
              <a:rPr lang="en-US" sz="1300" dirty="0">
                <a:latin typeface="Calibri" panose="020F0502020204030204" pitchFamily="34" charset="0"/>
                <a:ea typeface="Calibri" panose="020F0502020204030204" pitchFamily="34" charset="0"/>
                <a:cs typeface="Calibri" panose="020F0502020204030204" pitchFamily="34" charset="0"/>
              </a:rPr>
              <a:t> to the EBAC Office.</a:t>
            </a:r>
            <a:endParaRPr lang="en-US" sz="3200" dirty="0"/>
          </a:p>
          <a:p>
            <a:pPr algn="ctr"/>
            <a:endParaRPr lang="en-US" sz="2000" dirty="0">
              <a:latin typeface="Avenir Next LT Pro"/>
              <a:ea typeface="Calibri"/>
              <a:cs typeface="Calibri"/>
            </a:endParaRPr>
          </a:p>
          <a:p>
            <a:pPr algn="ctr"/>
            <a:endParaRPr lang="en-US" sz="1600" dirty="0">
              <a:solidFill>
                <a:srgbClr val="00B0F0"/>
              </a:solidFill>
              <a:latin typeface="YummyCupcakes"/>
            </a:endParaRPr>
          </a:p>
        </p:txBody>
      </p:sp>
      <p:pic>
        <p:nvPicPr>
          <p:cNvPr id="4" name="Picture 3">
            <a:extLst>
              <a:ext uri="{FF2B5EF4-FFF2-40B4-BE49-F238E27FC236}">
                <a16:creationId xmlns:a16="http://schemas.microsoft.com/office/drawing/2014/main" id="{9355F605-D43A-64BB-7D3B-3A64A01AB750}"/>
              </a:ext>
            </a:extLst>
          </p:cNvPr>
          <p:cNvPicPr>
            <a:picLocks noChangeAspect="1"/>
          </p:cNvPicPr>
          <p:nvPr/>
        </p:nvPicPr>
        <p:blipFill>
          <a:blip r:embed="rId4"/>
          <a:stretch>
            <a:fillRect/>
          </a:stretch>
        </p:blipFill>
        <p:spPr>
          <a:xfrm>
            <a:off x="8508303" y="649482"/>
            <a:ext cx="3683697" cy="2468078"/>
          </a:xfrm>
          <a:prstGeom prst="rect">
            <a:avLst/>
          </a:prstGeom>
        </p:spPr>
      </p:pic>
      <p:graphicFrame>
        <p:nvGraphicFramePr>
          <p:cNvPr id="5" name="Table 4">
            <a:extLst>
              <a:ext uri="{FF2B5EF4-FFF2-40B4-BE49-F238E27FC236}">
                <a16:creationId xmlns:a16="http://schemas.microsoft.com/office/drawing/2014/main" id="{800237E2-D8ED-ECCC-D47B-1629436AFE13}"/>
              </a:ext>
            </a:extLst>
          </p:cNvPr>
          <p:cNvGraphicFramePr>
            <a:graphicFrameLocks noGrp="1"/>
          </p:cNvGraphicFramePr>
          <p:nvPr>
            <p:extLst>
              <p:ext uri="{D42A27DB-BD31-4B8C-83A1-F6EECF244321}">
                <p14:modId xmlns:p14="http://schemas.microsoft.com/office/powerpoint/2010/main" val="3150127204"/>
              </p:ext>
            </p:extLst>
          </p:nvPr>
        </p:nvGraphicFramePr>
        <p:xfrm>
          <a:off x="8236616" y="3195786"/>
          <a:ext cx="3509526" cy="3048000"/>
        </p:xfrm>
        <a:graphic>
          <a:graphicData uri="http://schemas.openxmlformats.org/drawingml/2006/table">
            <a:tbl>
              <a:tblPr>
                <a:tableStyleId>{3B4B98B0-60AC-42C2-AFA5-B58CD77FA1E5}</a:tableStyleId>
              </a:tblPr>
              <a:tblGrid>
                <a:gridCol w="3509526">
                  <a:extLst>
                    <a:ext uri="{9D8B030D-6E8A-4147-A177-3AD203B41FA5}">
                      <a16:colId xmlns:a16="http://schemas.microsoft.com/office/drawing/2014/main" val="2390741170"/>
                    </a:ext>
                  </a:extLst>
                </a:gridCol>
              </a:tblGrid>
              <a:tr h="2127400">
                <a:tc>
                  <a:txBody>
                    <a:bodyPr/>
                    <a:lstStyle/>
                    <a:p>
                      <a:pPr marL="0" marR="0" algn="l">
                        <a:buNone/>
                      </a:pPr>
                      <a:r>
                        <a:rPr lang="en-US" sz="1600" b="1" dirty="0">
                          <a:solidFill>
                            <a:srgbClr val="2B16AA"/>
                          </a:solidFill>
                          <a:effectLst/>
                          <a:latin typeface="Calibri Light" panose="020F0302020204030204" pitchFamily="34" charset="0"/>
                          <a:ea typeface="Calibri Light" panose="020F0302020204030204" pitchFamily="34" charset="0"/>
                          <a:cs typeface="Calibri Light" panose="020F0302020204030204" pitchFamily="34" charset="0"/>
                        </a:rPr>
                        <a:t>Office Administrator, Hilary Dickau</a:t>
                      </a:r>
                    </a:p>
                    <a:p>
                      <a:pPr marL="0" marR="0" algn="l">
                        <a:spcBef>
                          <a:spcPts val="0"/>
                        </a:spcBef>
                        <a:spcAft>
                          <a:spcPts val="0"/>
                        </a:spcAft>
                        <a:buNone/>
                      </a:pPr>
                      <a:r>
                        <a:rPr lang="en-US" sz="1400" i="1"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(860) 433 5565</a:t>
                      </a:r>
                    </a:p>
                    <a:p>
                      <a:pPr marL="0" marR="0" algn="l">
                        <a:spcBef>
                          <a:spcPts val="0"/>
                        </a:spcBef>
                        <a:spcAft>
                          <a:spcPts val="0"/>
                        </a:spcAft>
                        <a:buNone/>
                      </a:pPr>
                      <a:r>
                        <a:rPr lang="en-US" sz="1400" i="1" u="sng"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ebac@gdeb.com</a:t>
                      </a:r>
                      <a:endParaRPr lang="en-US" sz="1800" i="1"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endParaRPr>
                    </a:p>
                    <a:p>
                      <a:pPr marL="0" marR="0" algn="l">
                        <a:spcAft>
                          <a:spcPts val="0"/>
                        </a:spcAft>
                        <a:buNone/>
                      </a:pPr>
                      <a:r>
                        <a:rPr lang="en-US" sz="160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Office Hours:</a:t>
                      </a:r>
                    </a:p>
                    <a:p>
                      <a:pPr marL="0" marR="0" algn="ctr">
                        <a:spcAft>
                          <a:spcPts val="0"/>
                        </a:spcAft>
                        <a:buNone/>
                      </a:pPr>
                      <a:r>
                        <a:rPr lang="en-US" sz="1600" b="1"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Tuesdays &amp; Thursdays 8am-2pm</a:t>
                      </a:r>
                      <a:endParaRPr lang="en-US" sz="2000" b="1"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endParaRPr>
                    </a:p>
                    <a:p>
                      <a:pPr marL="0" marR="0" algn="ctr">
                        <a:spcAft>
                          <a:spcPts val="0"/>
                        </a:spcAft>
                        <a:buNone/>
                      </a:pPr>
                      <a:r>
                        <a:rPr lang="en-US" sz="1400" b="0" i="1" dirty="0">
                          <a:solidFill>
                            <a:srgbClr val="7030A0"/>
                          </a:solidFill>
                          <a:effectLst/>
                          <a:latin typeface="Calibri Light" panose="020F0302020204030204" pitchFamily="34" charset="0"/>
                          <a:ea typeface="Calibri Light" panose="020F0302020204030204" pitchFamily="34" charset="0"/>
                          <a:cs typeface="Calibri Light" panose="020F0302020204030204" pitchFamily="34" charset="0"/>
                        </a:rPr>
                        <a:t>Located in building 189 in Groton, adjacent to the South Gate.</a:t>
                      </a:r>
                    </a:p>
                    <a:p>
                      <a:pPr marL="0" marR="0" algn="ctr">
                        <a:spcAft>
                          <a:spcPts val="0"/>
                        </a:spcAft>
                        <a:buNone/>
                      </a:pPr>
                      <a:endParaRPr lang="en-US" sz="160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endParaRPr>
                    </a:p>
                    <a:p>
                      <a:pPr marL="0" marR="0" algn="ctr">
                        <a:spcAft>
                          <a:spcPts val="0"/>
                        </a:spcAft>
                        <a:buNone/>
                      </a:pPr>
                      <a:r>
                        <a:rPr lang="en-US" sz="160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A secure mailbox is mounted in the EBAC Office for payments.</a:t>
                      </a:r>
                    </a:p>
                    <a:p>
                      <a:pPr marL="0" marR="0" algn="ctr">
                        <a:spcAft>
                          <a:spcPts val="0"/>
                        </a:spcAft>
                        <a:buNone/>
                      </a:pPr>
                      <a:endParaRPr lang="en-US" sz="600" dirty="0">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b="1" dirty="0">
                          <a:solidFill>
                            <a:srgbClr val="2B16AA"/>
                          </a:solidFill>
                          <a:effectLst/>
                          <a:latin typeface="Calibri Light" panose="020F0302020204030204" pitchFamily="34" charset="0"/>
                          <a:ea typeface="Calibri Light" panose="020F0302020204030204" pitchFamily="34" charset="0"/>
                          <a:cs typeface="Calibri Light" panose="020F0302020204030204" pitchFamily="34" charset="0"/>
                        </a:rPr>
                        <a:t>EBAC President, </a:t>
                      </a:r>
                      <a:r>
                        <a:rPr lang="en-US" sz="2400" b="1" dirty="0">
                          <a:solidFill>
                            <a:srgbClr val="2B16AA"/>
                          </a:solidFill>
                          <a:effectLst/>
                          <a:latin typeface="Calibri Light" panose="020F0302020204030204" pitchFamily="34" charset="0"/>
                          <a:ea typeface="Calibri Light" panose="020F0302020204030204" pitchFamily="34" charset="0"/>
                          <a:cs typeface="Calibri Light" panose="020F0302020204030204" pitchFamily="34" charset="0"/>
                          <a:hlinkClick r:id="rId5">
                            <a:extLst>
                              <a:ext uri="{A12FA001-AC4F-418D-AE19-62706E023703}">
                                <ahyp:hlinkClr xmlns:ahyp="http://schemas.microsoft.com/office/drawing/2018/hyperlinkcolor" val="tx"/>
                              </a:ext>
                            </a:extLst>
                          </a:hlinkClick>
                        </a:rPr>
                        <a:t>Jon Carr</a:t>
                      </a:r>
                      <a:endParaRPr lang="en-US" sz="2400" b="1" dirty="0">
                        <a:solidFill>
                          <a:srgbClr val="2B16AA"/>
                        </a:solidFill>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tc>
                <a:extLst>
                  <a:ext uri="{0D108BD9-81ED-4DB2-BD59-A6C34878D82A}">
                    <a16:rowId xmlns:a16="http://schemas.microsoft.com/office/drawing/2014/main" val="3342315723"/>
                  </a:ext>
                </a:extLst>
              </a:tr>
              <a:tr h="258964">
                <a:tc>
                  <a:txBody>
                    <a:bodyPr/>
                    <a:lstStyle/>
                    <a:p>
                      <a:pPr marL="0" marR="0" algn="l">
                        <a:spcBef>
                          <a:spcPts val="600"/>
                        </a:spcBef>
                        <a:spcAft>
                          <a:spcPts val="1200"/>
                        </a:spcAft>
                        <a:buNone/>
                      </a:pPr>
                      <a:endParaRPr lang="en-US" sz="1800" i="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2016843680"/>
                  </a:ext>
                </a:extLst>
              </a:tr>
            </a:tbl>
          </a:graphicData>
        </a:graphic>
      </p:graphicFrame>
      <p:sp>
        <p:nvSpPr>
          <p:cNvPr id="6" name="TextBox 5">
            <a:extLst>
              <a:ext uri="{FF2B5EF4-FFF2-40B4-BE49-F238E27FC236}">
                <a16:creationId xmlns:a16="http://schemas.microsoft.com/office/drawing/2014/main" id="{F70C599B-BF87-7881-27CB-073BD43588A0}"/>
              </a:ext>
            </a:extLst>
          </p:cNvPr>
          <p:cNvSpPr txBox="1"/>
          <p:nvPr/>
        </p:nvSpPr>
        <p:spPr>
          <a:xfrm>
            <a:off x="70340" y="6332925"/>
            <a:ext cx="8744607" cy="738664"/>
          </a:xfrm>
          <a:prstGeom prst="rect">
            <a:avLst/>
          </a:prstGeom>
          <a:noFill/>
        </p:spPr>
        <p:txBody>
          <a:bodyPr wrap="square" rtlCol="0">
            <a:spAutoFit/>
          </a:bodyPr>
          <a:lstStyle/>
          <a:p>
            <a:r>
              <a:rPr lang="en-US" sz="1200" i="1" dirty="0">
                <a:solidFill>
                  <a:srgbClr val="1F497D"/>
                </a:solidFill>
                <a:latin typeface="Calibri" panose="020F0502020204030204" pitchFamily="34" charset="0"/>
                <a:ea typeface="Calibri" panose="020F0502020204030204" pitchFamily="34" charset="0"/>
                <a:cs typeface="Calibri" panose="020F0502020204030204" pitchFamily="34" charset="0"/>
              </a:rPr>
              <a:t>Please note: The use of discount codes is monitored and are strictly limited to EBAC members and their immediate family (unless otherwise specified).  In the case of misuse of discount codes, the member will longer be eligible for the use of discount codes in the future.</a:t>
            </a:r>
          </a:p>
          <a:p>
            <a:endParaRPr lang="en-US" dirty="0"/>
          </a:p>
        </p:txBody>
      </p:sp>
      <p:sp>
        <p:nvSpPr>
          <p:cNvPr id="7" name="TextBox 6">
            <a:extLst>
              <a:ext uri="{FF2B5EF4-FFF2-40B4-BE49-F238E27FC236}">
                <a16:creationId xmlns:a16="http://schemas.microsoft.com/office/drawing/2014/main" id="{7418E044-4C92-C94F-06FA-573AB88DFF7A}"/>
              </a:ext>
            </a:extLst>
          </p:cNvPr>
          <p:cNvSpPr txBox="1"/>
          <p:nvPr/>
        </p:nvSpPr>
        <p:spPr>
          <a:xfrm>
            <a:off x="4288829" y="5720566"/>
            <a:ext cx="3353189" cy="523220"/>
          </a:xfrm>
          <a:prstGeom prst="rect">
            <a:avLst/>
          </a:prstGeom>
          <a:noFill/>
        </p:spPr>
        <p:txBody>
          <a:bodyPr wrap="square" rtlCol="0">
            <a:spAutoFit/>
          </a:bodyPr>
          <a:lstStyle/>
          <a:p>
            <a:pPr algn="ctr"/>
            <a:r>
              <a:rPr lang="en-US" sz="2800" dirty="0">
                <a:solidFill>
                  <a:srgbClr val="9855B3"/>
                </a:solidFill>
                <a:latin typeface="Arial Rounded MT Bold" panose="020F0704030504030204" pitchFamily="34" charset="0"/>
              </a:rPr>
              <a:t>Click to continue</a:t>
            </a: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Rounded Corners 17">
            <a:extLst>
              <a:ext uri="{FF2B5EF4-FFF2-40B4-BE49-F238E27FC236}">
                <a16:creationId xmlns:a16="http://schemas.microsoft.com/office/drawing/2014/main" id="{3EDBB2CE-0AC1-6696-0585-2CD14D9D9474}"/>
              </a:ext>
            </a:extLst>
          </p:cNvPr>
          <p:cNvSpPr/>
          <p:nvPr/>
        </p:nvSpPr>
        <p:spPr>
          <a:xfrm>
            <a:off x="205069" y="873646"/>
            <a:ext cx="3739778" cy="3037791"/>
          </a:xfrm>
          <a:prstGeom prst="roundRect">
            <a:avLst/>
          </a:prstGeom>
          <a:solidFill>
            <a:srgbClr val="95E9FD">
              <a:alpha val="89804"/>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ADF3EC7-A9C8-7649-09CD-77FE19CEA19A}"/>
              </a:ext>
            </a:extLst>
          </p:cNvPr>
          <p:cNvSpPr>
            <a:spLocks noGrp="1"/>
          </p:cNvSpPr>
          <p:nvPr>
            <p:ph type="title"/>
          </p:nvPr>
        </p:nvSpPr>
        <p:spPr>
          <a:xfrm>
            <a:off x="0" y="15866"/>
            <a:ext cx="8211974" cy="820179"/>
          </a:xfrm>
        </p:spPr>
        <p:txBody>
          <a:bodyPr>
            <a:normAutofit/>
          </a:bodyPr>
          <a:lstStyle/>
          <a:p>
            <a:r>
              <a:rPr lang="en-US" sz="4400" dirty="0">
                <a:latin typeface="Segoe UI Black" panose="020B0A02040204020203" pitchFamily="34" charset="0"/>
                <a:ea typeface="Segoe UI Black" panose="020B0A02040204020203" pitchFamily="34" charset="0"/>
              </a:rPr>
              <a:t>Current Discounts Available</a:t>
            </a:r>
          </a:p>
        </p:txBody>
      </p:sp>
      <p:sp>
        <p:nvSpPr>
          <p:cNvPr id="3" name="Content Placeholder 2">
            <a:extLst>
              <a:ext uri="{FF2B5EF4-FFF2-40B4-BE49-F238E27FC236}">
                <a16:creationId xmlns:a16="http://schemas.microsoft.com/office/drawing/2014/main" id="{F0D40F9D-0D4A-2577-B45F-E00903412892}"/>
              </a:ext>
            </a:extLst>
          </p:cNvPr>
          <p:cNvSpPr>
            <a:spLocks noGrp="1"/>
          </p:cNvSpPr>
          <p:nvPr>
            <p:ph idx="1"/>
          </p:nvPr>
        </p:nvSpPr>
        <p:spPr>
          <a:xfrm>
            <a:off x="205069" y="1347382"/>
            <a:ext cx="3675312" cy="2523345"/>
          </a:xfrm>
        </p:spPr>
        <p:txBody>
          <a:bodyPr vert="horz" lIns="91440" tIns="45720" rIns="91440" bIns="45720" rtlCol="0" anchor="t">
            <a:noAutofit/>
          </a:bodyPr>
          <a:lstStyle/>
          <a:p>
            <a:pPr algn="ctr">
              <a:spcBef>
                <a:spcPts val="0"/>
              </a:spcBef>
              <a:buBlip>
                <a:blip r:embed="rId2"/>
              </a:buBlip>
            </a:pPr>
            <a:r>
              <a:rPr lang="en-US" sz="1400" b="1" dirty="0">
                <a:solidFill>
                  <a:srgbClr val="002060"/>
                </a:solidFill>
                <a:latin typeface="Calibri" panose="020F0502020204030204" pitchFamily="34" charset="0"/>
                <a:ea typeface="Calibri" panose="020F0502020204030204" pitchFamily="34" charset="0"/>
                <a:cs typeface="Calibri" panose="020F0502020204030204" pitchFamily="34" charset="0"/>
              </a:rPr>
              <a:t>GLOW Hartford, Connecticut Convention Center</a:t>
            </a:r>
          </a:p>
          <a:p>
            <a:pPr algn="ctr">
              <a:spcBef>
                <a:spcPts val="0"/>
              </a:spcBef>
              <a:buBlip>
                <a:blip r:embed="rId2"/>
              </a:buBlip>
            </a:pPr>
            <a:r>
              <a:rPr lang="en-US" sz="1200" dirty="0">
                <a:solidFill>
                  <a:srgbClr val="002060"/>
                </a:solidFill>
                <a:latin typeface="Calibri" panose="020F0502020204030204" pitchFamily="34" charset="0"/>
                <a:ea typeface="Calibri" panose="020F0502020204030204" pitchFamily="34" charset="0"/>
                <a:cs typeface="Calibri" panose="020F0502020204030204" pitchFamily="34" charset="0"/>
              </a:rPr>
              <a:t>Event runs from November 21</a:t>
            </a:r>
            <a:r>
              <a:rPr lang="en-US" sz="1200" baseline="30000" dirty="0">
                <a:solidFill>
                  <a:srgbClr val="002060"/>
                </a:solidFill>
                <a:latin typeface="Calibri" panose="020F0502020204030204" pitchFamily="34" charset="0"/>
                <a:ea typeface="Calibri" panose="020F0502020204030204" pitchFamily="34" charset="0"/>
                <a:cs typeface="Calibri" panose="020F0502020204030204" pitchFamily="34" charset="0"/>
              </a:rPr>
              <a:t>st</a:t>
            </a:r>
            <a:r>
              <a:rPr lang="en-US" sz="1200" dirty="0">
                <a:solidFill>
                  <a:srgbClr val="002060"/>
                </a:solidFill>
                <a:latin typeface="Calibri" panose="020F0502020204030204" pitchFamily="34" charset="0"/>
                <a:ea typeface="Calibri" panose="020F0502020204030204" pitchFamily="34" charset="0"/>
                <a:cs typeface="Calibri" panose="020F0502020204030204" pitchFamily="34" charset="0"/>
              </a:rPr>
              <a:t> to December 23</a:t>
            </a:r>
            <a:r>
              <a:rPr lang="en-US" sz="1200" baseline="30000" dirty="0">
                <a:solidFill>
                  <a:srgbClr val="002060"/>
                </a:solidFill>
                <a:latin typeface="Calibri" panose="020F0502020204030204" pitchFamily="34" charset="0"/>
                <a:ea typeface="Calibri" panose="020F0502020204030204" pitchFamily="34" charset="0"/>
                <a:cs typeface="Calibri" panose="020F0502020204030204" pitchFamily="34" charset="0"/>
              </a:rPr>
              <a:t>rd</a:t>
            </a:r>
          </a:p>
          <a:p>
            <a:pPr algn="ctr">
              <a:spcBef>
                <a:spcPts val="0"/>
              </a:spcBef>
              <a:buBlip>
                <a:blip r:embed="rId2"/>
              </a:buBlip>
            </a:pPr>
            <a:r>
              <a:rPr lang="en-US" sz="1200" dirty="0">
                <a:solidFill>
                  <a:srgbClr val="002060"/>
                </a:solidFill>
                <a:latin typeface="Calibri" panose="020F0502020204030204" pitchFamily="34" charset="0"/>
                <a:ea typeface="Calibri" panose="020F0502020204030204" pitchFamily="34" charset="0"/>
                <a:cs typeface="Calibri" panose="020F0502020204030204" pitchFamily="34" charset="0"/>
              </a:rPr>
              <a:t>Pre-sale ends on October 24</a:t>
            </a:r>
            <a:r>
              <a:rPr lang="en-US" sz="1200" baseline="30000" dirty="0">
                <a:solidFill>
                  <a:srgbClr val="002060"/>
                </a:solidFill>
                <a:latin typeface="Calibri" panose="020F0502020204030204" pitchFamily="34" charset="0"/>
                <a:ea typeface="Calibri" panose="020F0502020204030204" pitchFamily="34" charset="0"/>
                <a:cs typeface="Calibri" panose="020F0502020204030204" pitchFamily="34" charset="0"/>
              </a:rPr>
              <a:t>th</a:t>
            </a:r>
          </a:p>
          <a:p>
            <a:pPr marL="0" indent="0" algn="ctr">
              <a:spcBef>
                <a:spcPts val="0"/>
              </a:spcBef>
              <a:buNone/>
            </a:pPr>
            <a:endParaRPr lang="en-US" sz="1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buBlip>
                <a:blip r:embed="rId2"/>
              </a:buBlip>
            </a:pPr>
            <a:r>
              <a:rPr lang="en-US" sz="1400" b="1" dirty="0">
                <a:solidFill>
                  <a:srgbClr val="002060"/>
                </a:solidFill>
                <a:latin typeface="Calibri" panose="020F0502020204030204" pitchFamily="34" charset="0"/>
                <a:ea typeface="Calibri" panose="020F0502020204030204" pitchFamily="34" charset="0"/>
                <a:cs typeface="Calibri" panose="020F0502020204030204" pitchFamily="34" charset="0"/>
              </a:rPr>
              <a:t>Magic of Lights, a Drive-Through Holiday Light Spectacular, Rentschler Field </a:t>
            </a:r>
          </a:p>
          <a:p>
            <a:pPr algn="ctr">
              <a:spcBef>
                <a:spcPts val="0"/>
              </a:spcBef>
              <a:buBlip>
                <a:blip r:embed="rId2"/>
              </a:buBlip>
            </a:pPr>
            <a:r>
              <a:rPr lang="en-US" sz="1100" dirty="0">
                <a:solidFill>
                  <a:srgbClr val="002060"/>
                </a:solidFill>
                <a:latin typeface="Calibri" panose="020F0502020204030204" pitchFamily="34" charset="0"/>
                <a:ea typeface="Calibri" panose="020F0502020204030204" pitchFamily="34" charset="0"/>
                <a:cs typeface="Calibri" panose="020F0502020204030204" pitchFamily="34" charset="0"/>
              </a:rPr>
              <a:t>Event runs from November 26</a:t>
            </a:r>
            <a:r>
              <a:rPr lang="en-US" sz="1100" baseline="30000" dirty="0">
                <a:solidFill>
                  <a:srgbClr val="002060"/>
                </a:solidFill>
                <a:latin typeface="Calibri" panose="020F0502020204030204" pitchFamily="34" charset="0"/>
                <a:ea typeface="Calibri" panose="020F0502020204030204" pitchFamily="34" charset="0"/>
                <a:cs typeface="Calibri" panose="020F0502020204030204" pitchFamily="34" charset="0"/>
              </a:rPr>
              <a:t>th</a:t>
            </a:r>
            <a:r>
              <a:rPr lang="en-US" sz="1100" dirty="0">
                <a:solidFill>
                  <a:srgbClr val="002060"/>
                </a:solidFill>
                <a:latin typeface="Calibri" panose="020F0502020204030204" pitchFamily="34" charset="0"/>
                <a:ea typeface="Calibri" panose="020F0502020204030204" pitchFamily="34" charset="0"/>
                <a:cs typeface="Calibri" panose="020F0502020204030204" pitchFamily="34" charset="0"/>
              </a:rPr>
              <a:t> to January 3</a:t>
            </a:r>
            <a:r>
              <a:rPr lang="en-US" sz="1100" baseline="30000" dirty="0">
                <a:solidFill>
                  <a:srgbClr val="002060"/>
                </a:solidFill>
                <a:latin typeface="Calibri" panose="020F0502020204030204" pitchFamily="34" charset="0"/>
                <a:ea typeface="Calibri" panose="020F0502020204030204" pitchFamily="34" charset="0"/>
                <a:cs typeface="Calibri" panose="020F0502020204030204" pitchFamily="34" charset="0"/>
              </a:rPr>
              <a:t>rd</a:t>
            </a:r>
            <a:endParaRPr lang="en-US" sz="1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0" indent="0" algn="ctr">
              <a:spcBef>
                <a:spcPts val="0"/>
              </a:spcBef>
              <a:buNone/>
            </a:pPr>
            <a:endParaRPr lang="en-US" sz="1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buBlip>
                <a:blip r:embed="rId2"/>
              </a:buBlip>
            </a:pPr>
            <a:r>
              <a:rPr lang="en-US" sz="1400" b="1" dirty="0">
                <a:solidFill>
                  <a:srgbClr val="002060"/>
                </a:solidFill>
                <a:latin typeface="Calibri" panose="020F0502020204030204" pitchFamily="34" charset="0"/>
                <a:ea typeface="Calibri" panose="020F0502020204030204" pitchFamily="34" charset="0"/>
                <a:cs typeface="Calibri" panose="020F0502020204030204" pitchFamily="34" charset="0"/>
              </a:rPr>
              <a:t>Lantern Light Village Tour, Mystic Seaport</a:t>
            </a:r>
          </a:p>
          <a:p>
            <a:pPr algn="ctr">
              <a:spcBef>
                <a:spcPts val="0"/>
              </a:spcBef>
              <a:buBlip>
                <a:blip r:embed="rId2"/>
              </a:buBlip>
            </a:pPr>
            <a:r>
              <a:rPr lang="en-US" sz="1100" dirty="0">
                <a:solidFill>
                  <a:srgbClr val="002060"/>
                </a:solidFill>
                <a:latin typeface="Calibri" panose="020F0502020204030204" pitchFamily="34" charset="0"/>
                <a:ea typeface="Calibri" panose="020F0502020204030204" pitchFamily="34" charset="0"/>
                <a:cs typeface="Calibri" panose="020F0502020204030204" pitchFamily="34" charset="0"/>
              </a:rPr>
              <a:t>December 5, 6, 12, 13, 18, 19, and 20</a:t>
            </a: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nvGrpSpPr>
          <p:cNvPr id="24" name="Group 23">
            <a:extLst>
              <a:ext uri="{FF2B5EF4-FFF2-40B4-BE49-F238E27FC236}">
                <a16:creationId xmlns:a16="http://schemas.microsoft.com/office/drawing/2014/main" id="{112EB8E3-72FE-7271-9141-1471B760F08A}"/>
              </a:ext>
            </a:extLst>
          </p:cNvPr>
          <p:cNvGrpSpPr/>
          <p:nvPr/>
        </p:nvGrpSpPr>
        <p:grpSpPr>
          <a:xfrm>
            <a:off x="7009939" y="667251"/>
            <a:ext cx="4414632" cy="5650422"/>
            <a:chOff x="7490008" y="1005064"/>
            <a:chExt cx="3562694" cy="6004122"/>
          </a:xfrm>
        </p:grpSpPr>
        <p:sp>
          <p:nvSpPr>
            <p:cNvPr id="5" name="Content Placeholder 2">
              <a:extLst>
                <a:ext uri="{FF2B5EF4-FFF2-40B4-BE49-F238E27FC236}">
                  <a16:creationId xmlns:a16="http://schemas.microsoft.com/office/drawing/2014/main" id="{386FFE96-38F5-AAB3-8B9D-324ABB3FF246}"/>
                </a:ext>
              </a:extLst>
            </p:cNvPr>
            <p:cNvSpPr txBox="1">
              <a:spLocks/>
            </p:cNvSpPr>
            <p:nvPr/>
          </p:nvSpPr>
          <p:spPr>
            <a:xfrm>
              <a:off x="7490008" y="1005064"/>
              <a:ext cx="3007229" cy="722705"/>
            </a:xfrm>
            <a:prstGeom prst="rect">
              <a:avLst/>
            </a:prstGeom>
            <a:ln w="79375">
              <a:noFill/>
            </a:ln>
          </p:spPr>
          <p:txBody>
            <a:bodyPr vert="horz" lIns="91440" tIns="45720" rIns="91440" bIns="45720" rtlCol="0" anchor="t">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u="sng" dirty="0">
                  <a:solidFill>
                    <a:schemeClr val="accent2">
                      <a:lumMod val="60000"/>
                      <a:lumOff val="40000"/>
                    </a:schemeClr>
                  </a:solidFill>
                  <a:highlight>
                    <a:srgbClr val="000080"/>
                  </a:highlight>
                  <a:latin typeface="Calibri"/>
                  <a:ea typeface="Calibri"/>
                  <a:cs typeface="Calibri"/>
                </a:rPr>
                <a:t>Offers available year-round: </a:t>
              </a:r>
            </a:p>
          </p:txBody>
        </p:sp>
        <p:sp>
          <p:nvSpPr>
            <p:cNvPr id="8" name="TextBox 7">
              <a:extLst>
                <a:ext uri="{FF2B5EF4-FFF2-40B4-BE49-F238E27FC236}">
                  <a16:creationId xmlns:a16="http://schemas.microsoft.com/office/drawing/2014/main" id="{6672289E-C778-8DE6-C7EC-CE2BFED873BF}"/>
                </a:ext>
              </a:extLst>
            </p:cNvPr>
            <p:cNvSpPr txBox="1"/>
            <p:nvPr/>
          </p:nvSpPr>
          <p:spPr>
            <a:xfrm>
              <a:off x="8325542" y="1456447"/>
              <a:ext cx="2727160" cy="5552739"/>
            </a:xfrm>
            <a:prstGeom prst="rect">
              <a:avLst/>
            </a:prstGeom>
            <a:solidFill>
              <a:srgbClr val="BE95CF"/>
            </a:solidFill>
            <a:ln w="76200">
              <a:gradFill flip="none" rotWithShape="1">
                <a:gsLst>
                  <a:gs pos="0">
                    <a:srgbClr val="2B16AA"/>
                  </a:gs>
                  <a:gs pos="78000">
                    <a:srgbClr val="95E9FD"/>
                  </a:gs>
                  <a:gs pos="100000">
                    <a:schemeClr val="accent2">
                      <a:lumMod val="60000"/>
                    </a:schemeClr>
                  </a:gs>
                </a:gsLst>
                <a:lin ang="2700000" scaled="1"/>
                <a:tileRect/>
              </a:gradFill>
            </a:ln>
          </p:spPr>
          <p:txBody>
            <a:bodyPr wrap="square" rtlCol="0">
              <a:spAutoFit/>
            </a:bodyPr>
            <a:lstStyle/>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Buyer’s Edge</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Working Advantage</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Supercharged</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Connecticut Science Center</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Path 2 Self</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High Rollers</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Mystified</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Mystic Seaport</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Essex Indoor Golf Center</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Seaside Shadows</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Roger Williams Zoo</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RISE Martial Arts</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UConn Avery Point Athletics</a:t>
              </a:r>
            </a:p>
            <a:p>
              <a:pPr marL="285750" indent="-285750" algn="ctr">
                <a:lnSpc>
                  <a:spcPct val="150000"/>
                </a:lnSpc>
                <a:buBlip>
                  <a:blip r:embed="rId2"/>
                </a:buBlip>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Taste of New Haven, Paddle Pub &amp; Elm City Party Bike</a:t>
              </a:r>
            </a:p>
            <a:p>
              <a:pPr marL="285750" indent="-285750" algn="ctr">
                <a:lnSpc>
                  <a:spcPct val="150000"/>
                </a:lnSpc>
                <a:buBlip>
                  <a:blip r:embed="rId2"/>
                </a:buBlip>
              </a:pPr>
              <a:r>
                <a:rPr lang="en-US" sz="1400" dirty="0" err="1">
                  <a:latin typeface="Calibri" panose="020F0502020204030204" pitchFamily="34" charset="0"/>
                  <a:ea typeface="Calibri" panose="020F0502020204030204" pitchFamily="34" charset="0"/>
                  <a:cs typeface="Calibri" panose="020F0502020204030204" pitchFamily="34" charset="0"/>
                </a:rPr>
                <a:t>TreeTrails</a:t>
              </a:r>
              <a:r>
                <a:rPr lang="en-US" sz="1400" dirty="0">
                  <a:latin typeface="Calibri" panose="020F0502020204030204" pitchFamily="34" charset="0"/>
                  <a:ea typeface="Calibri" panose="020F0502020204030204" pitchFamily="34" charset="0"/>
                  <a:cs typeface="Calibri" panose="020F0502020204030204" pitchFamily="34" charset="0"/>
                </a:rPr>
                <a:t> Mystic</a:t>
              </a:r>
            </a:p>
            <a:p>
              <a:pPr marL="285750" indent="-285750" algn="ctr">
                <a:lnSpc>
                  <a:spcPct val="150000"/>
                </a:lnSpc>
                <a:buBlip>
                  <a:blip r:embed="rId2"/>
                </a:buBlip>
              </a:pPr>
              <a:endPar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grpSp>
      <p:sp>
        <p:nvSpPr>
          <p:cNvPr id="14" name="Content Placeholder 2">
            <a:extLst>
              <a:ext uri="{FF2B5EF4-FFF2-40B4-BE49-F238E27FC236}">
                <a16:creationId xmlns:a16="http://schemas.microsoft.com/office/drawing/2014/main" id="{AF02BB2F-0EE5-2CC0-B2AA-00DE9341482D}"/>
              </a:ext>
            </a:extLst>
          </p:cNvPr>
          <p:cNvSpPr txBox="1">
            <a:spLocks/>
          </p:cNvSpPr>
          <p:nvPr/>
        </p:nvSpPr>
        <p:spPr>
          <a:xfrm>
            <a:off x="701135" y="989045"/>
            <a:ext cx="2589184" cy="413180"/>
          </a:xfrm>
          <a:prstGeom prst="rect">
            <a:avLst/>
          </a:prstGeom>
        </p:spPr>
        <p:txBody>
          <a:bodyPr vert="horz" lIns="91440" tIns="45720" rIns="91440" bIns="45720" rtlCol="0" anchor="t">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u="sng" dirty="0">
                <a:solidFill>
                  <a:srgbClr val="BE95CF"/>
                </a:solidFill>
                <a:highlight>
                  <a:srgbClr val="000080"/>
                </a:highlight>
                <a:latin typeface="Calibri"/>
                <a:ea typeface="Calibri"/>
                <a:cs typeface="Calibri"/>
              </a:rPr>
              <a:t>Available for a limited time!</a:t>
            </a:r>
          </a:p>
        </p:txBody>
      </p:sp>
      <p:grpSp>
        <p:nvGrpSpPr>
          <p:cNvPr id="22" name="Group 21">
            <a:extLst>
              <a:ext uri="{FF2B5EF4-FFF2-40B4-BE49-F238E27FC236}">
                <a16:creationId xmlns:a16="http://schemas.microsoft.com/office/drawing/2014/main" id="{E2A1E44A-9000-C30B-EC2B-E766B948E686}"/>
              </a:ext>
            </a:extLst>
          </p:cNvPr>
          <p:cNvGrpSpPr/>
          <p:nvPr/>
        </p:nvGrpSpPr>
        <p:grpSpPr>
          <a:xfrm>
            <a:off x="4138405" y="976872"/>
            <a:ext cx="3570064" cy="3185401"/>
            <a:chOff x="4693902" y="787378"/>
            <a:chExt cx="3462812" cy="3318851"/>
          </a:xfrm>
        </p:grpSpPr>
        <p:sp>
          <p:nvSpPr>
            <p:cNvPr id="11" name="Oval 10">
              <a:extLst>
                <a:ext uri="{FF2B5EF4-FFF2-40B4-BE49-F238E27FC236}">
                  <a16:creationId xmlns:a16="http://schemas.microsoft.com/office/drawing/2014/main" id="{CF3F5F8C-0FE5-38A4-E125-37DDF3028D3C}"/>
                </a:ext>
              </a:extLst>
            </p:cNvPr>
            <p:cNvSpPr/>
            <p:nvPr/>
          </p:nvSpPr>
          <p:spPr>
            <a:xfrm>
              <a:off x="4693902" y="787378"/>
              <a:ext cx="3462812" cy="3318851"/>
            </a:xfrm>
            <a:prstGeom prst="ellipse">
              <a:avLst/>
            </a:prstGeom>
            <a:solidFill>
              <a:srgbClr val="8BA6C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D82EE74E-9252-6FFC-0771-BAD2A2DF3F50}"/>
                </a:ext>
              </a:extLst>
            </p:cNvPr>
            <p:cNvSpPr txBox="1"/>
            <p:nvPr/>
          </p:nvSpPr>
          <p:spPr>
            <a:xfrm>
              <a:off x="4804347" y="1502305"/>
              <a:ext cx="3217145" cy="1997919"/>
            </a:xfrm>
            <a:prstGeom prst="rect">
              <a:avLst/>
            </a:prstGeom>
            <a:noFill/>
          </p:spPr>
          <p:txBody>
            <a:bodyPr wrap="square" rtlCol="0" anchor="ctr" anchorCtr="1">
              <a:spAutoFit/>
            </a:bodyPr>
            <a:lstStyle/>
            <a:p>
              <a:pPr marL="285750" indent="-285750" algn="ctr">
                <a:lnSpc>
                  <a:spcPct val="150000"/>
                </a:lnSpc>
                <a:buBlip>
                  <a:blip r:embed="rId2"/>
                </a:buBlip>
              </a:pPr>
              <a:r>
                <a:rPr lang="en-US" sz="1400" dirty="0">
                  <a:latin typeface="Calibri" panose="020F0502020204030204" pitchFamily="34" charset="0"/>
                  <a:ea typeface="Calibri" panose="020F0502020204030204" pitchFamily="34" charset="0"/>
                  <a:cs typeface="Calibri" panose="020F0502020204030204" pitchFamily="34" charset="0"/>
                </a:rPr>
                <a:t>UConn Athletics</a:t>
              </a:r>
            </a:p>
            <a:p>
              <a:pPr marL="285750" indent="-285750" algn="ctr">
                <a:lnSpc>
                  <a:spcPct val="150000"/>
                </a:lnSpc>
                <a:buBlip>
                  <a:blip r:embed="rId2"/>
                </a:buBlip>
              </a:pPr>
              <a:r>
                <a:rPr lang="en-US" sz="1400" dirty="0">
                  <a:latin typeface="Calibri" panose="020F0502020204030204" pitchFamily="34" charset="0"/>
                  <a:ea typeface="Calibri" panose="020F0502020204030204" pitchFamily="34" charset="0"/>
                  <a:cs typeface="Calibri" panose="020F0502020204030204" pitchFamily="34" charset="0"/>
                </a:rPr>
                <a:t>Eastern Connecticut Symphony Orchestra</a:t>
              </a:r>
            </a:p>
            <a:p>
              <a:pPr marL="285750" indent="-285750" algn="ctr">
                <a:lnSpc>
                  <a:spcPct val="150000"/>
                </a:lnSpc>
                <a:buBlip>
                  <a:blip r:embed="rId2"/>
                </a:buBlip>
              </a:pPr>
              <a:r>
                <a:rPr lang="en-US" sz="1400" dirty="0" err="1">
                  <a:latin typeface="Calibri" panose="020F0502020204030204" pitchFamily="34" charset="0"/>
                  <a:ea typeface="Calibri" panose="020F0502020204030204" pitchFamily="34" charset="0"/>
                  <a:cs typeface="Calibri" panose="020F0502020204030204" pitchFamily="34" charset="0"/>
                </a:rPr>
                <a:t>PeoplesBank</a:t>
              </a:r>
              <a:r>
                <a:rPr lang="en-US" sz="1400" dirty="0">
                  <a:latin typeface="Calibri" panose="020F0502020204030204" pitchFamily="34" charset="0"/>
                  <a:ea typeface="Calibri" panose="020F0502020204030204" pitchFamily="34" charset="0"/>
                  <a:cs typeface="Calibri" panose="020F0502020204030204" pitchFamily="34" charset="0"/>
                </a:rPr>
                <a:t> Arena &amp; Hartford </a:t>
              </a:r>
              <a:r>
                <a:rPr lang="en-US" sz="1400" dirty="0" err="1">
                  <a:latin typeface="Calibri" panose="020F0502020204030204" pitchFamily="34" charset="0"/>
                  <a:ea typeface="Calibri" panose="020F0502020204030204" pitchFamily="34" charset="0"/>
                  <a:cs typeface="Calibri" panose="020F0502020204030204" pitchFamily="34" charset="0"/>
                </a:rPr>
                <a:t>WolfPack</a:t>
              </a:r>
              <a:r>
                <a:rPr lang="en-US" sz="1400" dirty="0">
                  <a:latin typeface="Calibri" panose="020F0502020204030204" pitchFamily="34" charset="0"/>
                  <a:ea typeface="Calibri" panose="020F0502020204030204" pitchFamily="34" charset="0"/>
                  <a:cs typeface="Calibri" panose="020F0502020204030204" pitchFamily="34" charset="0"/>
                </a:rPr>
                <a:t> Home Games</a:t>
              </a:r>
            </a:p>
            <a:p>
              <a:pPr marL="285750" indent="-285750" algn="ctr">
                <a:lnSpc>
                  <a:spcPct val="150000"/>
                </a:lnSpc>
                <a:buBlip>
                  <a:blip r:embed="rId2"/>
                </a:buBlip>
              </a:pPr>
              <a:r>
                <a:rPr lang="en-US" sz="1400" dirty="0">
                  <a:latin typeface="Calibri" panose="020F0502020204030204" pitchFamily="34" charset="0"/>
                  <a:ea typeface="Calibri" panose="020F0502020204030204" pitchFamily="34" charset="0"/>
                  <a:cs typeface="Calibri" panose="020F0502020204030204" pitchFamily="34" charset="0"/>
                </a:rPr>
                <a:t>Providence Bruins Home Games</a:t>
              </a:r>
            </a:p>
          </p:txBody>
        </p:sp>
        <p:sp>
          <p:nvSpPr>
            <p:cNvPr id="16" name="Content Placeholder 2">
              <a:extLst>
                <a:ext uri="{FF2B5EF4-FFF2-40B4-BE49-F238E27FC236}">
                  <a16:creationId xmlns:a16="http://schemas.microsoft.com/office/drawing/2014/main" id="{F6D6648C-315E-602E-0C4E-F154310A681C}"/>
                </a:ext>
              </a:extLst>
            </p:cNvPr>
            <p:cNvSpPr txBox="1">
              <a:spLocks/>
            </p:cNvSpPr>
            <p:nvPr/>
          </p:nvSpPr>
          <p:spPr>
            <a:xfrm>
              <a:off x="5496560" y="1044772"/>
              <a:ext cx="1825890" cy="521421"/>
            </a:xfrm>
            <a:prstGeom prst="rect">
              <a:avLst/>
            </a:prstGeom>
          </p:spPr>
          <p:txBody>
            <a:bodyPr vert="horz" wrap="square" lIns="91440" tIns="45720" rIns="91440" bIns="45720" rtlCol="0" anchor="ctr" anchorCtr="1">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u="sng" dirty="0">
                  <a:solidFill>
                    <a:srgbClr val="2B16AA"/>
                  </a:solidFill>
                  <a:highlight>
                    <a:srgbClr val="F6D764"/>
                  </a:highlight>
                  <a:latin typeface="Calibri"/>
                  <a:ea typeface="Calibri"/>
                  <a:cs typeface="Calibri"/>
                </a:rPr>
                <a:t>Seasonal Offers</a:t>
              </a:r>
            </a:p>
          </p:txBody>
        </p:sp>
      </p:grpSp>
      <p:pic>
        <p:nvPicPr>
          <p:cNvPr id="17" name="Picture 16">
            <a:extLst>
              <a:ext uri="{FF2B5EF4-FFF2-40B4-BE49-F238E27FC236}">
                <a16:creationId xmlns:a16="http://schemas.microsoft.com/office/drawing/2014/main" id="{8B4A1D29-3BD5-FC61-AD21-390D8DB32744}"/>
              </a:ext>
            </a:extLst>
          </p:cNvPr>
          <p:cNvPicPr>
            <a:picLocks noChangeAspect="1"/>
          </p:cNvPicPr>
          <p:nvPr/>
        </p:nvPicPr>
        <p:blipFill>
          <a:blip r:embed="rId3"/>
          <a:stretch>
            <a:fillRect/>
          </a:stretch>
        </p:blipFill>
        <p:spPr>
          <a:xfrm>
            <a:off x="10755296" y="67184"/>
            <a:ext cx="1497140" cy="1003084"/>
          </a:xfrm>
          <a:prstGeom prst="rect">
            <a:avLst/>
          </a:prstGeom>
        </p:spPr>
      </p:pic>
      <p:sp>
        <p:nvSpPr>
          <p:cNvPr id="7" name="disclaimer">
            <a:extLst>
              <a:ext uri="{FF2B5EF4-FFF2-40B4-BE49-F238E27FC236}">
                <a16:creationId xmlns:a16="http://schemas.microsoft.com/office/drawing/2014/main" id="{398D2C7F-BFAF-6857-2874-80FD9128EA5C}"/>
              </a:ext>
            </a:extLst>
          </p:cNvPr>
          <p:cNvSpPr txBox="1"/>
          <p:nvPr/>
        </p:nvSpPr>
        <p:spPr>
          <a:xfrm>
            <a:off x="2097003" y="6426334"/>
            <a:ext cx="7997993" cy="677108"/>
          </a:xfrm>
          <a:prstGeom prst="rect">
            <a:avLst/>
          </a:prstGeom>
          <a:noFill/>
        </p:spPr>
        <p:txBody>
          <a:bodyPr wrap="square" rtlCol="0">
            <a:spAutoFit/>
          </a:bodyPr>
          <a:lstStyle/>
          <a:p>
            <a:pPr algn="ctr"/>
            <a:r>
              <a:rPr lang="en-US" sz="1000" i="1" dirty="0">
                <a:solidFill>
                  <a:srgbClr val="1F497D"/>
                </a:solidFill>
                <a:latin typeface="Arial"/>
                <a:ea typeface="Calibri"/>
                <a:cs typeface="Arial"/>
              </a:rPr>
              <a:t>Please note: The use of discount codes is monitored and are strictly limited to EBAC members and their immediate family (unless otherwise specified).  In the case of misuse of discount codes, the member will longer be eligible for the use of discount codes in the future.</a:t>
            </a:r>
          </a:p>
          <a:p>
            <a:endParaRPr lang="en-US" dirty="0"/>
          </a:p>
        </p:txBody>
      </p:sp>
      <p:grpSp>
        <p:nvGrpSpPr>
          <p:cNvPr id="23" name="Group 22">
            <a:extLst>
              <a:ext uri="{FF2B5EF4-FFF2-40B4-BE49-F238E27FC236}">
                <a16:creationId xmlns:a16="http://schemas.microsoft.com/office/drawing/2014/main" id="{25618CED-4339-E6C6-E126-6EFC0486A9AC}"/>
              </a:ext>
            </a:extLst>
          </p:cNvPr>
          <p:cNvGrpSpPr/>
          <p:nvPr/>
        </p:nvGrpSpPr>
        <p:grpSpPr>
          <a:xfrm>
            <a:off x="312322" y="4229064"/>
            <a:ext cx="6079242" cy="2208636"/>
            <a:chOff x="312321" y="3993573"/>
            <a:chExt cx="7638451" cy="2444128"/>
          </a:xfrm>
        </p:grpSpPr>
        <p:sp>
          <p:nvSpPr>
            <p:cNvPr id="21" name="TextBox 20">
              <a:extLst>
                <a:ext uri="{FF2B5EF4-FFF2-40B4-BE49-F238E27FC236}">
                  <a16:creationId xmlns:a16="http://schemas.microsoft.com/office/drawing/2014/main" id="{EA58739E-16CC-B9FD-68C6-A8552A988EAA}"/>
                </a:ext>
              </a:extLst>
            </p:cNvPr>
            <p:cNvSpPr txBox="1"/>
            <p:nvPr/>
          </p:nvSpPr>
          <p:spPr>
            <a:xfrm>
              <a:off x="487947" y="4125932"/>
              <a:ext cx="3830360" cy="374652"/>
            </a:xfrm>
            <a:prstGeom prst="rect">
              <a:avLst/>
            </a:prstGeom>
            <a:solidFill>
              <a:srgbClr val="EE1EA9"/>
            </a:solidFill>
            <a:ln w="31750">
              <a:solidFill>
                <a:schemeClr val="tx2">
                  <a:lumMod val="75000"/>
                </a:schemeClr>
              </a:solidFill>
            </a:ln>
          </p:spPr>
          <p:txBody>
            <a:bodyPr wrap="square" rtlCol="0">
              <a:spAutoFit/>
            </a:bodyPr>
            <a:lstStyle/>
            <a:p>
              <a:pPr algn="ctr"/>
              <a:r>
                <a:rPr lang="en-US" sz="1600" dirty="0">
                  <a:solidFill>
                    <a:srgbClr val="002060"/>
                  </a:solidFill>
                  <a:latin typeface="Calibri" panose="020F0502020204030204" pitchFamily="34" charset="0"/>
                  <a:ea typeface="Calibri" panose="020F0502020204030204" pitchFamily="34" charset="0"/>
                  <a:cs typeface="Calibri" panose="020F0502020204030204" pitchFamily="34" charset="0"/>
                </a:rPr>
                <a:t>Featured from The Excursion Club </a:t>
              </a:r>
            </a:p>
          </p:txBody>
        </p:sp>
        <p:sp>
          <p:nvSpPr>
            <p:cNvPr id="10" name="Rectangle: Rounded Corners 9">
              <a:extLst>
                <a:ext uri="{FF2B5EF4-FFF2-40B4-BE49-F238E27FC236}">
                  <a16:creationId xmlns:a16="http://schemas.microsoft.com/office/drawing/2014/main" id="{559FD193-6F95-1091-8978-B1E0AE8F63BE}"/>
                </a:ext>
              </a:extLst>
            </p:cNvPr>
            <p:cNvSpPr/>
            <p:nvPr/>
          </p:nvSpPr>
          <p:spPr>
            <a:xfrm>
              <a:off x="312321" y="3993573"/>
              <a:ext cx="7638451" cy="244412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E70EA04D-5E01-EAA5-8607-532CF916AB98}"/>
              </a:ext>
            </a:extLst>
          </p:cNvPr>
          <p:cNvGrpSpPr/>
          <p:nvPr/>
        </p:nvGrpSpPr>
        <p:grpSpPr>
          <a:xfrm>
            <a:off x="4439876" y="4949067"/>
            <a:ext cx="1821161" cy="1036176"/>
            <a:chOff x="2763926" y="2555964"/>
            <a:chExt cx="2790825" cy="1638300"/>
          </a:xfrm>
        </p:grpSpPr>
        <p:pic>
          <p:nvPicPr>
            <p:cNvPr id="1026" name="Picture 2" descr="WTIC - WCCT-TV Events - Hartford Wolf ...">
              <a:extLst>
                <a:ext uri="{FF2B5EF4-FFF2-40B4-BE49-F238E27FC236}">
                  <a16:creationId xmlns:a16="http://schemas.microsoft.com/office/drawing/2014/main" id="{435EDD75-5A5B-B5C8-E01C-985D0F60180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3926" y="2555964"/>
              <a:ext cx="2790825" cy="16383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C5A6EA1F-F1B9-A480-08EE-49D83A4C59A5}"/>
                </a:ext>
              </a:extLst>
            </p:cNvPr>
            <p:cNvSpPr txBox="1"/>
            <p:nvPr/>
          </p:nvSpPr>
          <p:spPr>
            <a:xfrm>
              <a:off x="4019115" y="2946292"/>
              <a:ext cx="526311" cy="437964"/>
            </a:xfrm>
            <a:prstGeom prst="rect">
              <a:avLst/>
            </a:prstGeom>
            <a:noFill/>
          </p:spPr>
          <p:txBody>
            <a:bodyPr wrap="square" rtlCol="0">
              <a:spAutoFit/>
            </a:bodyPr>
            <a:lstStyle/>
            <a:p>
              <a:r>
                <a:rPr lang="en-US" sz="1200" dirty="0">
                  <a:solidFill>
                    <a:schemeClr val="bg1"/>
                  </a:solidFill>
                  <a:latin typeface="Warung Kopi" panose="02000500000000000000" pitchFamily="2" charset="0"/>
                </a:rPr>
                <a:t>vs</a:t>
              </a:r>
              <a:endParaRPr lang="en-US" dirty="0">
                <a:solidFill>
                  <a:schemeClr val="bg1"/>
                </a:solidFill>
                <a:latin typeface="Warung Kopi" panose="02000500000000000000" pitchFamily="2" charset="0"/>
              </a:endParaRPr>
            </a:p>
          </p:txBody>
        </p:sp>
      </p:grpSp>
      <p:pic>
        <p:nvPicPr>
          <p:cNvPr id="1028" name="Picture 4" descr="Lehigh Valley Phantoms VS Providence ...">
            <a:extLst>
              <a:ext uri="{FF2B5EF4-FFF2-40B4-BE49-F238E27FC236}">
                <a16:creationId xmlns:a16="http://schemas.microsoft.com/office/drawing/2014/main" id="{67A117BB-720D-3508-7528-AC4F45F6F9B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115" y="4872151"/>
            <a:ext cx="1821161" cy="10198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Bus trips (copy)">
            <a:extLst>
              <a:ext uri="{FF2B5EF4-FFF2-40B4-BE49-F238E27FC236}">
                <a16:creationId xmlns:a16="http://schemas.microsoft.com/office/drawing/2014/main" id="{8CF5C49F-B4EE-F557-F4B9-9636075FD94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6150" y="4770672"/>
            <a:ext cx="1388496" cy="13884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3173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C0386-6888-427A-6AB0-7217C9BB349F}"/>
              </a:ext>
            </a:extLst>
          </p:cNvPr>
          <p:cNvSpPr>
            <a:spLocks noGrp="1"/>
          </p:cNvSpPr>
          <p:nvPr>
            <p:ph type="title"/>
          </p:nvPr>
        </p:nvSpPr>
        <p:spPr>
          <a:xfrm>
            <a:off x="284902" y="171027"/>
            <a:ext cx="8564935" cy="1157805"/>
          </a:xfrm>
        </p:spPr>
        <p:txBody>
          <a:bodyPr>
            <a:noAutofit/>
          </a:bodyPr>
          <a:lstStyle/>
          <a:p>
            <a:r>
              <a:rPr lang="en-US" sz="4400" dirty="0">
                <a:solidFill>
                  <a:srgbClr val="2B16AA"/>
                </a:solidFill>
                <a:latin typeface="Segoe UI Black" panose="020B0A02040204020203" pitchFamily="34" charset="0"/>
                <a:ea typeface="Segoe UI Black" panose="020B0A02040204020203" pitchFamily="34" charset="0"/>
                <a:cs typeface="Mangal"/>
              </a:rPr>
              <a:t>Available for a limited time!</a:t>
            </a:r>
          </a:p>
        </p:txBody>
      </p:sp>
      <p:sp>
        <p:nvSpPr>
          <p:cNvPr id="3" name="glow text">
            <a:extLst>
              <a:ext uri="{FF2B5EF4-FFF2-40B4-BE49-F238E27FC236}">
                <a16:creationId xmlns:a16="http://schemas.microsoft.com/office/drawing/2014/main" id="{79B26BEB-CC0B-7121-69A3-4E4EF2D8A1D2}"/>
              </a:ext>
            </a:extLst>
          </p:cNvPr>
          <p:cNvSpPr txBox="1"/>
          <p:nvPr/>
        </p:nvSpPr>
        <p:spPr>
          <a:xfrm>
            <a:off x="414346" y="4500949"/>
            <a:ext cx="2105118" cy="1446550"/>
          </a:xfrm>
          <a:prstGeom prst="rect">
            <a:avLst/>
          </a:prstGeom>
          <a:solidFill>
            <a:srgbClr val="FF000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100" dirty="0">
                <a:solidFill>
                  <a:schemeClr val="bg2">
                    <a:lumMod val="95000"/>
                  </a:schemeClr>
                </a:solidFill>
                <a:latin typeface="Calibri"/>
                <a:ea typeface="Calibri Light"/>
                <a:cs typeface="Calibri Light"/>
                <a:hlinkClick r:id="rId2"/>
              </a:rPr>
              <a:t>GLOW</a:t>
            </a:r>
            <a:r>
              <a:rPr lang="en-US" sz="1100" dirty="0">
                <a:solidFill>
                  <a:schemeClr val="bg2">
                    <a:lumMod val="95000"/>
                  </a:schemeClr>
                </a:solidFill>
                <a:latin typeface="Calibri"/>
                <a:ea typeface="Calibri Light"/>
                <a:cs typeface="Calibri Light"/>
              </a:rPr>
              <a:t> will be at the Connecticut Convention Center from November 21</a:t>
            </a:r>
            <a:r>
              <a:rPr lang="en-US" sz="1100" baseline="30000" dirty="0">
                <a:solidFill>
                  <a:schemeClr val="bg2">
                    <a:lumMod val="95000"/>
                  </a:schemeClr>
                </a:solidFill>
                <a:latin typeface="Calibri"/>
                <a:ea typeface="Calibri Light"/>
                <a:cs typeface="Calibri Light"/>
              </a:rPr>
              <a:t>st</a:t>
            </a:r>
            <a:r>
              <a:rPr lang="en-US" sz="1100" dirty="0">
                <a:solidFill>
                  <a:schemeClr val="bg2">
                    <a:lumMod val="95000"/>
                  </a:schemeClr>
                </a:solidFill>
                <a:latin typeface="Calibri"/>
                <a:ea typeface="Calibri Light"/>
                <a:cs typeface="Calibri Light"/>
              </a:rPr>
              <a:t> to December 23</a:t>
            </a:r>
            <a:r>
              <a:rPr lang="en-US" sz="1100" baseline="30000" dirty="0">
                <a:solidFill>
                  <a:schemeClr val="bg2">
                    <a:lumMod val="95000"/>
                  </a:schemeClr>
                </a:solidFill>
                <a:latin typeface="Calibri"/>
                <a:ea typeface="Calibri Light"/>
                <a:cs typeface="Calibri Light"/>
              </a:rPr>
              <a:t>rd</a:t>
            </a:r>
            <a:r>
              <a:rPr lang="en-US" sz="1100" dirty="0">
                <a:solidFill>
                  <a:schemeClr val="bg2">
                    <a:lumMod val="95000"/>
                  </a:schemeClr>
                </a:solidFill>
                <a:latin typeface="Calibri"/>
                <a:ea typeface="Calibri Light"/>
                <a:cs typeface="Calibri Light"/>
              </a:rPr>
              <a:t> and EBAC members can take advantage of 40% off admission!  This offer is only valid until </a:t>
            </a:r>
            <a:r>
              <a:rPr lang="en-US" sz="1100" i="1" dirty="0">
                <a:solidFill>
                  <a:schemeClr val="bg2">
                    <a:lumMod val="95000"/>
                  </a:schemeClr>
                </a:solidFill>
                <a:latin typeface="Calibri"/>
                <a:ea typeface="Calibri Light"/>
                <a:cs typeface="Calibri Light"/>
              </a:rPr>
              <a:t>October 24</a:t>
            </a:r>
            <a:r>
              <a:rPr lang="en-US" sz="1100" i="1" baseline="30000" dirty="0">
                <a:solidFill>
                  <a:schemeClr val="bg2">
                    <a:lumMod val="95000"/>
                  </a:schemeClr>
                </a:solidFill>
                <a:latin typeface="Calibri"/>
                <a:ea typeface="Calibri Light"/>
                <a:cs typeface="Calibri Light"/>
              </a:rPr>
              <a:t>th</a:t>
            </a:r>
            <a:r>
              <a:rPr lang="en-US" sz="1100" dirty="0">
                <a:solidFill>
                  <a:schemeClr val="bg2">
                    <a:lumMod val="95000"/>
                  </a:schemeClr>
                </a:solidFill>
                <a:latin typeface="Calibri"/>
                <a:ea typeface="Calibri Light"/>
                <a:cs typeface="Calibri Light"/>
              </a:rPr>
              <a:t>.</a:t>
            </a:r>
          </a:p>
          <a:p>
            <a:pPr algn="ctr"/>
            <a:r>
              <a:rPr lang="en-US" sz="1100" i="1" dirty="0">
                <a:solidFill>
                  <a:srgbClr val="2B16AA"/>
                </a:solidFill>
                <a:latin typeface="Calibri"/>
                <a:ea typeface="Calibri"/>
                <a:cs typeface="Calibri"/>
                <a:hlinkClick r:id="rId3" action="ppaction://hlinkfile">
                  <a:extLst>
                    <a:ext uri="{A12FA001-AC4F-418D-AE19-62706E023703}">
                      <ahyp:hlinkClr xmlns:ahyp="http://schemas.microsoft.com/office/drawing/2018/hyperlinkcolor" val="tx"/>
                    </a:ext>
                  </a:extLst>
                </a:hlinkClick>
              </a:rPr>
              <a:t>Click for a flyer!</a:t>
            </a:r>
            <a:endParaRPr lang="en-US" sz="1100" i="1" dirty="0">
              <a:solidFill>
                <a:srgbClr val="2B16AA"/>
              </a:solidFill>
              <a:latin typeface="Calibri"/>
              <a:ea typeface="Calibri"/>
              <a:cs typeface="Calibri"/>
            </a:endParaRPr>
          </a:p>
        </p:txBody>
      </p:sp>
      <p:sp>
        <p:nvSpPr>
          <p:cNvPr id="5" name="magic text">
            <a:extLst>
              <a:ext uri="{FF2B5EF4-FFF2-40B4-BE49-F238E27FC236}">
                <a16:creationId xmlns:a16="http://schemas.microsoft.com/office/drawing/2014/main" id="{BB006140-C698-B805-472C-4C018560C2C8}"/>
              </a:ext>
            </a:extLst>
          </p:cNvPr>
          <p:cNvSpPr txBox="1"/>
          <p:nvPr/>
        </p:nvSpPr>
        <p:spPr>
          <a:xfrm>
            <a:off x="2958100" y="3749248"/>
            <a:ext cx="2328794" cy="1785104"/>
          </a:xfrm>
          <a:prstGeom prst="rect">
            <a:avLst/>
          </a:prstGeom>
          <a:solidFill>
            <a:srgbClr val="D9FFFF"/>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100" dirty="0">
                <a:solidFill>
                  <a:schemeClr val="tx2">
                    <a:lumMod val="75000"/>
                  </a:schemeClr>
                </a:solidFill>
                <a:latin typeface="Calibri"/>
                <a:ea typeface="Calibri Light"/>
                <a:cs typeface="Calibri Light"/>
                <a:hlinkClick r:id="rId4"/>
              </a:rPr>
              <a:t>Magic of Lights </a:t>
            </a:r>
            <a:r>
              <a:rPr lang="en-US" sz="1100" dirty="0">
                <a:solidFill>
                  <a:schemeClr val="tx2">
                    <a:lumMod val="75000"/>
                  </a:schemeClr>
                </a:solidFill>
                <a:latin typeface="Calibri"/>
                <a:ea typeface="Calibri Light"/>
                <a:cs typeface="Calibri Light"/>
              </a:rPr>
              <a:t>is a unique drive-through holiday lights experience at Rentschler Field in East Hartford from November 22</a:t>
            </a:r>
            <a:r>
              <a:rPr lang="en-US" sz="1100" baseline="30000" dirty="0">
                <a:solidFill>
                  <a:schemeClr val="tx2">
                    <a:lumMod val="75000"/>
                  </a:schemeClr>
                </a:solidFill>
                <a:latin typeface="Calibri"/>
                <a:ea typeface="Calibri Light"/>
                <a:cs typeface="Calibri Light"/>
              </a:rPr>
              <a:t>nd</a:t>
            </a:r>
            <a:r>
              <a:rPr lang="en-US" sz="1100" dirty="0">
                <a:solidFill>
                  <a:schemeClr val="tx2">
                    <a:lumMod val="75000"/>
                  </a:schemeClr>
                </a:solidFill>
                <a:latin typeface="Calibri"/>
                <a:ea typeface="Calibri Light"/>
                <a:cs typeface="Calibri Light"/>
              </a:rPr>
              <a:t> to January 4th!  Special holiday light displays for this year include  </a:t>
            </a:r>
            <a:r>
              <a:rPr lang="en-US" sz="1100" dirty="0">
                <a:solidFill>
                  <a:schemeClr val="tx2">
                    <a:lumMod val="75000"/>
                  </a:schemeClr>
                </a:solidFill>
                <a:latin typeface="Calibri"/>
                <a:ea typeface="+mn-lt"/>
                <a:cs typeface="+mn-lt"/>
              </a:rPr>
              <a:t>the Holiday Barbie™ display, the Bigfoot® Monster Truck, Prehistoric Christmas dinosaurs, and the new Reindeer Rest Stop. </a:t>
            </a:r>
            <a:r>
              <a:rPr lang="en-US" sz="1100" dirty="0">
                <a:solidFill>
                  <a:schemeClr val="tx2">
                    <a:lumMod val="75000"/>
                  </a:schemeClr>
                </a:solidFill>
                <a:latin typeface="Calibri"/>
                <a:ea typeface="Calibri Light"/>
                <a:cs typeface="Calibri Light"/>
              </a:rPr>
              <a:t> </a:t>
            </a:r>
          </a:p>
          <a:p>
            <a:pPr algn="ctr"/>
            <a:r>
              <a:rPr lang="en-US" sz="1100" i="1" dirty="0">
                <a:solidFill>
                  <a:srgbClr val="2B16AA"/>
                </a:solidFill>
                <a:latin typeface="Calibri"/>
                <a:ea typeface="Calibri Light"/>
                <a:cs typeface="Calibri Light"/>
                <a:hlinkClick r:id="rId5" action="ppaction://hlinkfile">
                  <a:extLst>
                    <a:ext uri="{A12FA001-AC4F-418D-AE19-62706E023703}">
                      <ahyp:hlinkClr xmlns:ahyp="http://schemas.microsoft.com/office/drawing/2018/hyperlinkcolor" val="tx"/>
                    </a:ext>
                  </a:extLst>
                </a:hlinkClick>
              </a:rPr>
              <a:t>Click for a flyer!</a:t>
            </a:r>
            <a:endParaRPr lang="en-US" sz="1100" i="1" dirty="0">
              <a:solidFill>
                <a:srgbClr val="2B16AA"/>
              </a:solidFill>
              <a:latin typeface="Calibri"/>
            </a:endParaRPr>
          </a:p>
        </p:txBody>
      </p:sp>
      <p:pic>
        <p:nvPicPr>
          <p:cNvPr id="7" name="MoL logo" descr="Magic of Lights | Rentschler Field">
            <a:extLst>
              <a:ext uri="{FF2B5EF4-FFF2-40B4-BE49-F238E27FC236}">
                <a16:creationId xmlns:a16="http://schemas.microsoft.com/office/drawing/2014/main" id="{02D450DC-339D-B518-118D-5796257699BE}"/>
              </a:ext>
            </a:extLst>
          </p:cNvPr>
          <p:cNvPicPr>
            <a:picLocks noChangeAspect="1"/>
          </p:cNvPicPr>
          <p:nvPr/>
        </p:nvPicPr>
        <p:blipFill>
          <a:blip r:embed="rId6"/>
          <a:stretch>
            <a:fillRect/>
          </a:stretch>
        </p:blipFill>
        <p:spPr>
          <a:xfrm>
            <a:off x="3035678" y="1850757"/>
            <a:ext cx="3681344" cy="1531298"/>
          </a:xfrm>
          <a:prstGeom prst="rect">
            <a:avLst/>
          </a:prstGeom>
          <a:ln w="53975">
            <a:solidFill>
              <a:srgbClr val="FF0000"/>
            </a:solidFill>
          </a:ln>
        </p:spPr>
      </p:pic>
      <p:sp>
        <p:nvSpPr>
          <p:cNvPr id="13" name="CLick">
            <a:extLst>
              <a:ext uri="{FF2B5EF4-FFF2-40B4-BE49-F238E27FC236}">
                <a16:creationId xmlns:a16="http://schemas.microsoft.com/office/drawing/2014/main" id="{D6CB7EB8-FA22-42F4-BB57-B166C555A414}"/>
              </a:ext>
            </a:extLst>
          </p:cNvPr>
          <p:cNvSpPr txBox="1"/>
          <p:nvPr/>
        </p:nvSpPr>
        <p:spPr>
          <a:xfrm>
            <a:off x="2185423" y="867167"/>
            <a:ext cx="4570133" cy="461665"/>
          </a:xfrm>
          <a:prstGeom prst="rect">
            <a:avLst/>
          </a:prstGeom>
          <a:noFill/>
        </p:spPr>
        <p:txBody>
          <a:bodyPr wrap="square" rtlCol="0">
            <a:spAutoFit/>
          </a:bodyPr>
          <a:lstStyle/>
          <a:p>
            <a:r>
              <a:rPr lang="en-US" sz="2400" b="1" dirty="0">
                <a:solidFill>
                  <a:srgbClr val="00B050"/>
                </a:solidFill>
                <a:latin typeface="Calibri" panose="020F0502020204030204" pitchFamily="34" charset="0"/>
                <a:ea typeface="Calibri" panose="020F0502020204030204" pitchFamily="34" charset="0"/>
                <a:cs typeface="Calibri" panose="020F0502020204030204" pitchFamily="34" charset="0"/>
              </a:rPr>
              <a:t>Click the photo for additional info!</a:t>
            </a:r>
          </a:p>
        </p:txBody>
      </p:sp>
      <p:pic>
        <p:nvPicPr>
          <p:cNvPr id="12" name="Glow logo" descr="Conneticut Convention Center ...">
            <a:extLst>
              <a:ext uri="{FF2B5EF4-FFF2-40B4-BE49-F238E27FC236}">
                <a16:creationId xmlns:a16="http://schemas.microsoft.com/office/drawing/2014/main" id="{04A5ABD1-7B41-D5D8-A7C1-10237AE24BCF}"/>
              </a:ext>
            </a:extLst>
          </p:cNvPr>
          <p:cNvPicPr>
            <a:picLocks noChangeAspect="1"/>
          </p:cNvPicPr>
          <p:nvPr/>
        </p:nvPicPr>
        <p:blipFill>
          <a:blip r:embed="rId7"/>
          <a:stretch>
            <a:fillRect/>
          </a:stretch>
        </p:blipFill>
        <p:spPr>
          <a:xfrm>
            <a:off x="302508" y="1873653"/>
            <a:ext cx="2422780" cy="2422780"/>
          </a:xfrm>
          <a:prstGeom prst="rect">
            <a:avLst/>
          </a:prstGeom>
          <a:ln w="76200">
            <a:solidFill>
              <a:srgbClr val="00B0F0"/>
            </a:solidFill>
            <a:extLst>
              <a:ext uri="{C807C97D-BFC1-408E-A445-0C87EB9F89A2}">
                <ask:lineSketchStyleProps xmlns:ask="http://schemas.microsoft.com/office/drawing/2018/sketchyshapes" sd="1219033472">
                  <a:custGeom>
                    <a:avLst/>
                    <a:gdLst>
                      <a:gd name="connsiteX0" fmla="*/ 0 w 2422780"/>
                      <a:gd name="connsiteY0" fmla="*/ 0 h 2422780"/>
                      <a:gd name="connsiteX1" fmla="*/ 2422780 w 2422780"/>
                      <a:gd name="connsiteY1" fmla="*/ 0 h 2422780"/>
                      <a:gd name="connsiteX2" fmla="*/ 2422780 w 2422780"/>
                      <a:gd name="connsiteY2" fmla="*/ 2422780 h 2422780"/>
                      <a:gd name="connsiteX3" fmla="*/ 0 w 2422780"/>
                      <a:gd name="connsiteY3" fmla="*/ 2422780 h 2422780"/>
                      <a:gd name="connsiteX4" fmla="*/ 0 w 2422780"/>
                      <a:gd name="connsiteY4" fmla="*/ 0 h 2422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2780" h="2422780" fill="none" extrusionOk="0">
                        <a:moveTo>
                          <a:pt x="0" y="0"/>
                        </a:moveTo>
                        <a:cubicBezTo>
                          <a:pt x="904329" y="-49533"/>
                          <a:pt x="1561470" y="-14809"/>
                          <a:pt x="2422780" y="0"/>
                        </a:cubicBezTo>
                        <a:cubicBezTo>
                          <a:pt x="2510419" y="1053593"/>
                          <a:pt x="2350101" y="1632566"/>
                          <a:pt x="2422780" y="2422780"/>
                        </a:cubicBezTo>
                        <a:cubicBezTo>
                          <a:pt x="1491345" y="2374549"/>
                          <a:pt x="564754" y="2507235"/>
                          <a:pt x="0" y="2422780"/>
                        </a:cubicBezTo>
                        <a:cubicBezTo>
                          <a:pt x="-38581" y="1639226"/>
                          <a:pt x="63341" y="669308"/>
                          <a:pt x="0" y="0"/>
                        </a:cubicBezTo>
                        <a:close/>
                      </a:path>
                      <a:path w="2422780" h="2422780" stroke="0" extrusionOk="0">
                        <a:moveTo>
                          <a:pt x="0" y="0"/>
                        </a:moveTo>
                        <a:cubicBezTo>
                          <a:pt x="407218" y="118645"/>
                          <a:pt x="1214139" y="116012"/>
                          <a:pt x="2422780" y="0"/>
                        </a:cubicBezTo>
                        <a:cubicBezTo>
                          <a:pt x="2289898" y="1085922"/>
                          <a:pt x="2507731" y="2063807"/>
                          <a:pt x="2422780" y="2422780"/>
                        </a:cubicBezTo>
                        <a:cubicBezTo>
                          <a:pt x="2090545" y="2557380"/>
                          <a:pt x="1053808" y="2265584"/>
                          <a:pt x="0" y="2422780"/>
                        </a:cubicBezTo>
                        <a:cubicBezTo>
                          <a:pt x="-20187" y="1753854"/>
                          <a:pt x="-152480" y="815177"/>
                          <a:pt x="0" y="0"/>
                        </a:cubicBezTo>
                        <a:close/>
                      </a:path>
                    </a:pathLst>
                  </a:custGeom>
                  <ask:type>
                    <ask:lineSketchNone/>
                  </ask:type>
                </ask:lineSketchStyleProps>
              </a:ext>
            </a:extLst>
          </a:ln>
        </p:spPr>
      </p:pic>
      <p:sp>
        <p:nvSpPr>
          <p:cNvPr id="14" name="disclaimer">
            <a:extLst>
              <a:ext uri="{FF2B5EF4-FFF2-40B4-BE49-F238E27FC236}">
                <a16:creationId xmlns:a16="http://schemas.microsoft.com/office/drawing/2014/main" id="{83597355-CB33-9198-7E77-F36A2B3011A5}"/>
              </a:ext>
            </a:extLst>
          </p:cNvPr>
          <p:cNvSpPr txBox="1"/>
          <p:nvPr/>
        </p:nvSpPr>
        <p:spPr>
          <a:xfrm>
            <a:off x="4194007" y="6435318"/>
            <a:ext cx="7997993" cy="677108"/>
          </a:xfrm>
          <a:prstGeom prst="rect">
            <a:avLst/>
          </a:prstGeom>
          <a:noFill/>
        </p:spPr>
        <p:txBody>
          <a:bodyPr wrap="square" rtlCol="0">
            <a:spAutoFit/>
          </a:bodyPr>
          <a:lstStyle/>
          <a:p>
            <a:r>
              <a:rPr lang="en-US" sz="1000" i="1" dirty="0">
                <a:solidFill>
                  <a:srgbClr val="1F497D"/>
                </a:solidFill>
                <a:latin typeface="Arial"/>
                <a:ea typeface="Calibri"/>
                <a:cs typeface="Arial"/>
              </a:rPr>
              <a:t>Please note: The use of discount codes is monitored and are strictly limited to EBAC members and their immediate family (unless otherwise specified).  In the case of misuse of discount codes, the member will longer be eligible for the use of discount codes in the future.</a:t>
            </a:r>
          </a:p>
          <a:p>
            <a:endParaRPr lang="en-US" dirty="0"/>
          </a:p>
        </p:txBody>
      </p:sp>
      <p:sp>
        <p:nvSpPr>
          <p:cNvPr id="15" name="Email">
            <a:extLst>
              <a:ext uri="{FF2B5EF4-FFF2-40B4-BE49-F238E27FC236}">
                <a16:creationId xmlns:a16="http://schemas.microsoft.com/office/drawing/2014/main" id="{B74BF628-53F7-532F-E5B5-112AD2EE8555}"/>
              </a:ext>
            </a:extLst>
          </p:cNvPr>
          <p:cNvSpPr txBox="1"/>
          <p:nvPr/>
        </p:nvSpPr>
        <p:spPr>
          <a:xfrm>
            <a:off x="9338421" y="401690"/>
            <a:ext cx="3992880" cy="369332"/>
          </a:xfrm>
          <a:prstGeom prst="rect">
            <a:avLst/>
          </a:prstGeom>
          <a:noFill/>
        </p:spPr>
        <p:txBody>
          <a:bodyPr wrap="square" rtlCol="0">
            <a:spAutoFit/>
          </a:bodyPr>
          <a:lstStyle/>
          <a:p>
            <a:r>
              <a:rPr lang="en-US" dirty="0">
                <a:solidFill>
                  <a:srgbClr val="002060"/>
                </a:solidFill>
                <a:latin typeface="Rockwell" panose="02060603020205020403" pitchFamily="18" charset="0"/>
                <a:ea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Email</a:t>
            </a:r>
            <a:r>
              <a:rPr lang="en-US" dirty="0">
                <a:solidFill>
                  <a:srgbClr val="002060"/>
                </a:solidFill>
                <a:latin typeface="Rockwell" panose="02060603020205020403" pitchFamily="18" charset="0"/>
                <a:ea typeface="Calibri" panose="020F0502020204030204" pitchFamily="34" charset="0"/>
                <a:cs typeface="Calibri" panose="020F0502020204030204" pitchFamily="34" charset="0"/>
              </a:rPr>
              <a:t> the EBAC Office</a:t>
            </a:r>
            <a:endParaRPr lang="en-US" dirty="0">
              <a:latin typeface="Rockwell" panose="02060603020205020403" pitchFamily="18" charset="0"/>
            </a:endParaRPr>
          </a:p>
        </p:txBody>
      </p:sp>
      <p:pic>
        <p:nvPicPr>
          <p:cNvPr id="16" name="EBAC">
            <a:extLst>
              <a:ext uri="{FF2B5EF4-FFF2-40B4-BE49-F238E27FC236}">
                <a16:creationId xmlns:a16="http://schemas.microsoft.com/office/drawing/2014/main" id="{DAA286BD-C207-D9E3-C305-1A804ABD0C5E}"/>
              </a:ext>
            </a:extLst>
          </p:cNvPr>
          <p:cNvPicPr>
            <a:picLocks noChangeAspect="1"/>
          </p:cNvPicPr>
          <p:nvPr/>
        </p:nvPicPr>
        <p:blipFill>
          <a:blip r:embed="rId9"/>
          <a:stretch>
            <a:fillRect/>
          </a:stretch>
        </p:blipFill>
        <p:spPr>
          <a:xfrm>
            <a:off x="10495950" y="5432234"/>
            <a:ext cx="1497140" cy="1003084"/>
          </a:xfrm>
          <a:prstGeom prst="rect">
            <a:avLst/>
          </a:prstGeom>
        </p:spPr>
      </p:pic>
      <p:pic>
        <p:nvPicPr>
          <p:cNvPr id="1030" name="LLV pic" descr="Lantern Light Village - Christmas ...">
            <a:extLst>
              <a:ext uri="{FF2B5EF4-FFF2-40B4-BE49-F238E27FC236}">
                <a16:creationId xmlns:a16="http://schemas.microsoft.com/office/drawing/2014/main" id="{C8123D8F-4B3D-1C8E-D89D-BFC3DE5ACB1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52334" y="1371157"/>
            <a:ext cx="3551680" cy="1246368"/>
          </a:xfrm>
          <a:prstGeom prst="rect">
            <a:avLst/>
          </a:prstGeom>
          <a:noFill/>
          <a:ln w="88900">
            <a:solidFill>
              <a:schemeClr val="bg1">
                <a:lumMod val="75000"/>
              </a:schemeClr>
            </a:solidFill>
          </a:ln>
          <a:extLst>
            <a:ext uri="{909E8E84-426E-40DD-AFC4-6F175D3DCCD1}">
              <a14:hiddenFill xmlns:a14="http://schemas.microsoft.com/office/drawing/2010/main">
                <a:solidFill>
                  <a:srgbClr val="FFFFFF"/>
                </a:solidFill>
              </a14:hiddenFill>
            </a:ext>
          </a:extLst>
        </p:spPr>
      </p:pic>
      <p:sp>
        <p:nvSpPr>
          <p:cNvPr id="11" name="LLV text">
            <a:extLst>
              <a:ext uri="{FF2B5EF4-FFF2-40B4-BE49-F238E27FC236}">
                <a16:creationId xmlns:a16="http://schemas.microsoft.com/office/drawing/2014/main" id="{51CBB778-C6E5-A70A-1A2A-C9F7044A71E9}"/>
              </a:ext>
            </a:extLst>
          </p:cNvPr>
          <p:cNvSpPr txBox="1"/>
          <p:nvPr/>
        </p:nvSpPr>
        <p:spPr>
          <a:xfrm>
            <a:off x="8716977" y="2821387"/>
            <a:ext cx="2991885" cy="938719"/>
          </a:xfrm>
          <a:prstGeom prst="rect">
            <a:avLst/>
          </a:prstGeom>
          <a:solidFill>
            <a:schemeClr val="accent2">
              <a:lumMod val="20000"/>
              <a:lumOff val="80000"/>
            </a:schemeClr>
          </a:solidFill>
        </p:spPr>
        <p:txBody>
          <a:bodyPr wrap="square" rtlCol="0">
            <a:spAutoFit/>
          </a:bodyPr>
          <a:lstStyle/>
          <a:p>
            <a:pPr algn="ctr"/>
            <a:r>
              <a:rPr lang="en-US" sz="1100" dirty="0">
                <a:latin typeface="Calibri" panose="020F0502020204030204" pitchFamily="34" charset="0"/>
                <a:ea typeface="Calibri" panose="020F0502020204030204" pitchFamily="34" charset="0"/>
                <a:cs typeface="Calibri" panose="020F0502020204030204" pitchFamily="34" charset="0"/>
              </a:rPr>
              <a:t>EBAC Members can take advantage of $3 off per ticket to the </a:t>
            </a:r>
            <a:r>
              <a:rPr lang="en-US" sz="1100" dirty="0">
                <a:latin typeface="Calibri" panose="020F0502020204030204" pitchFamily="34" charset="0"/>
                <a:ea typeface="Calibri" panose="020F0502020204030204" pitchFamily="34" charset="0"/>
                <a:cs typeface="Calibri" panose="020F0502020204030204" pitchFamily="34" charset="0"/>
                <a:hlinkClick r:id="rId11"/>
              </a:rPr>
              <a:t>Lantern Light Village Tour </a:t>
            </a:r>
            <a:r>
              <a:rPr lang="en-US" sz="1100" dirty="0">
                <a:latin typeface="Calibri" panose="020F0502020204030204" pitchFamily="34" charset="0"/>
                <a:ea typeface="Calibri" panose="020F0502020204030204" pitchFamily="34" charset="0"/>
                <a:cs typeface="Calibri" panose="020F0502020204030204" pitchFamily="34" charset="0"/>
              </a:rPr>
              <a:t>on any of the following dates: </a:t>
            </a:r>
          </a:p>
          <a:p>
            <a:pPr algn="ctr"/>
            <a:r>
              <a:rPr lang="en-US" sz="1100" dirty="0">
                <a:latin typeface="Calibri" panose="020F0502020204030204" pitchFamily="34" charset="0"/>
                <a:ea typeface="Calibri" panose="020F0502020204030204" pitchFamily="34" charset="0"/>
                <a:cs typeface="Calibri" panose="020F0502020204030204" pitchFamily="34" charset="0"/>
              </a:rPr>
              <a:t>December 5, 6, 12, 13, 18, 19, or 20</a:t>
            </a:r>
          </a:p>
          <a:p>
            <a:pPr algn="ctr"/>
            <a:r>
              <a:rPr lang="en-US" sz="1100" i="1" dirty="0">
                <a:solidFill>
                  <a:srgbClr val="2B16AA"/>
                </a:solidFill>
                <a:latin typeface="Calibri" panose="020F0502020204030204" pitchFamily="34" charset="0"/>
                <a:ea typeface="Calibri" panose="020F0502020204030204" pitchFamily="34" charset="0"/>
                <a:cs typeface="Calibri" panose="020F0502020204030204" pitchFamily="34" charset="0"/>
                <a:hlinkClick r:id="rId12" action="ppaction://hlinkfile">
                  <a:extLst>
                    <a:ext uri="{A12FA001-AC4F-418D-AE19-62706E023703}">
                      <ahyp:hlinkClr xmlns:ahyp="http://schemas.microsoft.com/office/drawing/2018/hyperlinkcolor" val="tx"/>
                    </a:ext>
                  </a:extLst>
                </a:hlinkClick>
              </a:rPr>
              <a:t>Click for a flyer!</a:t>
            </a:r>
            <a:endParaRPr lang="en-US" sz="1100" i="1" dirty="0">
              <a:solidFill>
                <a:srgbClr val="2B16AA"/>
              </a:solidFill>
              <a:latin typeface="Calibri" panose="020F0502020204030204" pitchFamily="34" charset="0"/>
              <a:ea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DF85D48B-FDCB-DEF8-1308-AD4F9587E8A9}"/>
              </a:ext>
            </a:extLst>
          </p:cNvPr>
          <p:cNvSpPr txBox="1"/>
          <p:nvPr/>
        </p:nvSpPr>
        <p:spPr>
          <a:xfrm>
            <a:off x="5286894" y="1160049"/>
            <a:ext cx="1980662" cy="276999"/>
          </a:xfrm>
          <a:prstGeom prst="rect">
            <a:avLst/>
          </a:prstGeom>
          <a:noFill/>
        </p:spPr>
        <p:txBody>
          <a:bodyPr wrap="square" rtlCol="0">
            <a:spAutoFit/>
          </a:bodyPr>
          <a:lstStyle/>
          <a:p>
            <a:r>
              <a:rPr lang="en-US" sz="1200" b="1" i="1" dirty="0">
                <a:solidFill>
                  <a:schemeClr val="bg2">
                    <a:lumMod val="25000"/>
                  </a:schemeClr>
                </a:solidFill>
                <a:latin typeface="Arial Narrow" panose="020B0606020202030204" pitchFamily="34" charset="0"/>
              </a:rPr>
              <a:t>Click the photo again to close</a:t>
            </a:r>
          </a:p>
        </p:txBody>
      </p:sp>
      <p:pic>
        <p:nvPicPr>
          <p:cNvPr id="4" name="MS" descr="Mystic Seaport – National Maritime Historical Society">
            <a:extLst>
              <a:ext uri="{FF2B5EF4-FFF2-40B4-BE49-F238E27FC236}">
                <a16:creationId xmlns:a16="http://schemas.microsoft.com/office/drawing/2014/main" id="{9CF8DADB-39AA-C3F0-D579-732556586981}"/>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7027412" y="2785311"/>
            <a:ext cx="1210520" cy="1061908"/>
          </a:xfrm>
          <a:prstGeom prst="rect">
            <a:avLst/>
          </a:prstGeom>
          <a:noFill/>
          <a:ln>
            <a:noFill/>
          </a:ln>
        </p:spPr>
      </p:pic>
      <p:pic>
        <p:nvPicPr>
          <p:cNvPr id="2050" name="Picture 2" descr="CONNECTICUT Resort at Great Wolf Lodge ...">
            <a:extLst>
              <a:ext uri="{FF2B5EF4-FFF2-40B4-BE49-F238E27FC236}">
                <a16:creationId xmlns:a16="http://schemas.microsoft.com/office/drawing/2014/main" id="{D77FC957-E28A-FD6D-BC74-B17D78CE389A}"/>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19706" y="4231352"/>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C:\Users\hdickau\AppData\Local\Microsoft\Windows\INetCache\Content.MSO\19693D37.tmp">
            <a:extLst>
              <a:ext uri="{FF2B5EF4-FFF2-40B4-BE49-F238E27FC236}">
                <a16:creationId xmlns:a16="http://schemas.microsoft.com/office/drawing/2014/main" id="{09BFC0A6-396C-9096-9C4B-C0814F710A04}"/>
              </a:ext>
            </a:extLst>
          </p:cNvPr>
          <p:cNvPicPr>
            <a:picLocks noChangeAspect="1"/>
          </p:cNvPicPr>
          <p:nvPr/>
        </p:nvPicPr>
        <p:blipFill rotWithShape="1">
          <a:blip r:embed="rId15">
            <a:extLst>
              <a:ext uri="{28A0092B-C50C-407E-A947-70E740481C1C}">
                <a14:useLocalDpi xmlns:a14="http://schemas.microsoft.com/office/drawing/2010/main" val="0"/>
              </a:ext>
            </a:extLst>
          </a:blip>
          <a:srcRect l="3262" t="-1" r="8365" b="832"/>
          <a:stretch/>
        </p:blipFill>
        <p:spPr bwMode="auto">
          <a:xfrm>
            <a:off x="8201753" y="3995370"/>
            <a:ext cx="1296168" cy="1139584"/>
          </a:xfrm>
          <a:prstGeom prst="rect">
            <a:avLst/>
          </a:prstGeom>
          <a:noFill/>
          <a:ln>
            <a:noFill/>
          </a:ln>
          <a:extLst>
            <a:ext uri="{53640926-AAD7-44D8-BBD7-CCE9431645EC}">
              <a14:shadowObscured xmlns:a14="http://schemas.microsoft.com/office/drawing/2010/main"/>
            </a:ext>
          </a:extLst>
        </p:spPr>
      </p:pic>
      <p:sp>
        <p:nvSpPr>
          <p:cNvPr id="8" name="LLV text">
            <a:extLst>
              <a:ext uri="{FF2B5EF4-FFF2-40B4-BE49-F238E27FC236}">
                <a16:creationId xmlns:a16="http://schemas.microsoft.com/office/drawing/2014/main" id="{9030C86E-F568-5694-A1F7-EFBF8646EA8A}"/>
              </a:ext>
            </a:extLst>
          </p:cNvPr>
          <p:cNvSpPr txBox="1"/>
          <p:nvPr/>
        </p:nvSpPr>
        <p:spPr>
          <a:xfrm>
            <a:off x="9580967" y="3957533"/>
            <a:ext cx="2218039" cy="1277273"/>
          </a:xfrm>
          <a:prstGeom prst="rect">
            <a:avLst/>
          </a:prstGeom>
          <a:solidFill>
            <a:schemeClr val="bg2">
              <a:lumMod val="90000"/>
            </a:schemeClr>
          </a:solidFill>
        </p:spPr>
        <p:txBody>
          <a:bodyPr wrap="square" rtlCol="0">
            <a:spAutoFit/>
          </a:bodyPr>
          <a:lstStyle/>
          <a:p>
            <a:pPr algn="ctr"/>
            <a:r>
              <a:rPr lang="en-US" sz="1100" dirty="0">
                <a:latin typeface="Calibri" panose="020F0502020204030204" pitchFamily="34" charset="0"/>
                <a:ea typeface="Calibri" panose="020F0502020204030204" pitchFamily="34" charset="0"/>
                <a:cs typeface="Calibri" panose="020F0502020204030204" pitchFamily="34" charset="0"/>
              </a:rPr>
              <a:t>Rooms at The Great Wolf Lodge at Foxwoods have been discounted for EBAC Members on </a:t>
            </a:r>
            <a:r>
              <a:rPr lang="en-US" sz="1100" i="1" dirty="0">
                <a:latin typeface="Calibri" panose="020F0502020204030204" pitchFamily="34" charset="0"/>
                <a:ea typeface="Calibri" panose="020F0502020204030204" pitchFamily="34" charset="0"/>
                <a:cs typeface="Calibri" panose="020F0502020204030204" pitchFamily="34" charset="0"/>
              </a:rPr>
              <a:t>November 14</a:t>
            </a:r>
            <a:r>
              <a:rPr lang="en-US" sz="1100" i="1" baseline="30000" dirty="0">
                <a:latin typeface="Calibri" panose="020F0502020204030204" pitchFamily="34" charset="0"/>
                <a:ea typeface="Calibri" panose="020F0502020204030204" pitchFamily="34" charset="0"/>
                <a:cs typeface="Calibri" panose="020F0502020204030204" pitchFamily="34" charset="0"/>
              </a:rPr>
              <a:t>th</a:t>
            </a:r>
            <a:r>
              <a:rPr lang="en-US" sz="1100" i="1" dirty="0">
                <a:latin typeface="Calibri" panose="020F0502020204030204" pitchFamily="34" charset="0"/>
                <a:ea typeface="Calibri" panose="020F0502020204030204" pitchFamily="34" charset="0"/>
                <a:cs typeface="Calibri" panose="020F0502020204030204" pitchFamily="34" charset="0"/>
              </a:rPr>
              <a:t> and 15</a:t>
            </a:r>
            <a:r>
              <a:rPr lang="en-US" sz="1100" i="1" baseline="30000" dirty="0">
                <a:latin typeface="Calibri" panose="020F0502020204030204" pitchFamily="34" charset="0"/>
                <a:ea typeface="Calibri" panose="020F0502020204030204" pitchFamily="34" charset="0"/>
                <a:cs typeface="Calibri" panose="020F0502020204030204" pitchFamily="34" charset="0"/>
              </a:rPr>
              <a:t>th</a:t>
            </a:r>
            <a:r>
              <a:rPr lang="en-US" sz="1100" dirty="0">
                <a:latin typeface="Calibri" panose="020F0502020204030204" pitchFamily="34" charset="0"/>
                <a:ea typeface="Calibri" panose="020F0502020204030204" pitchFamily="34" charset="0"/>
                <a:cs typeface="Calibri" panose="020F0502020204030204" pitchFamily="34" charset="0"/>
              </a:rPr>
              <a:t> only.  Room rates </a:t>
            </a:r>
            <a:r>
              <a:rPr lang="en-US" sz="1100" dirty="0" err="1">
                <a:latin typeface="Calibri" panose="020F0502020204030204" pitchFamily="34" charset="0"/>
                <a:ea typeface="Calibri" panose="020F0502020204030204" pitchFamily="34" charset="0"/>
                <a:cs typeface="Calibri" panose="020F0502020204030204" pitchFamily="34" charset="0"/>
              </a:rPr>
              <a:t>wthe</a:t>
            </a:r>
            <a:r>
              <a:rPr lang="en-US" sz="1100" dirty="0">
                <a:latin typeface="Calibri" panose="020F0502020204030204" pitchFamily="34" charset="0"/>
                <a:ea typeface="Calibri" panose="020F0502020204030204" pitchFamily="34" charset="0"/>
                <a:cs typeface="Calibri" panose="020F0502020204030204" pitchFamily="34" charset="0"/>
              </a:rPr>
              <a:t> cut-off to  take advantage of this offer is November 7</a:t>
            </a:r>
            <a:r>
              <a:rPr lang="en-US" sz="1100" baseline="30000" dirty="0">
                <a:latin typeface="Calibri" panose="020F0502020204030204" pitchFamily="34" charset="0"/>
                <a:ea typeface="Calibri" panose="020F0502020204030204" pitchFamily="34" charset="0"/>
                <a:cs typeface="Calibri" panose="020F0502020204030204" pitchFamily="34" charset="0"/>
              </a:rPr>
              <a:t>th</a:t>
            </a:r>
            <a:r>
              <a:rPr lang="en-US" sz="1100" dirty="0">
                <a:latin typeface="Calibri" panose="020F0502020204030204" pitchFamily="34" charset="0"/>
                <a:ea typeface="Calibri" panose="020F0502020204030204" pitchFamily="34" charset="0"/>
                <a:cs typeface="Calibri" panose="020F0502020204030204" pitchFamily="34" charset="0"/>
              </a:rPr>
              <a:t>.  </a:t>
            </a:r>
          </a:p>
          <a:p>
            <a:pPr algn="ctr"/>
            <a:r>
              <a:rPr lang="en-US" sz="1100" i="1" dirty="0">
                <a:solidFill>
                  <a:srgbClr val="2B16AA"/>
                </a:solidFill>
                <a:latin typeface="Calibri" panose="020F0502020204030204" pitchFamily="34" charset="0"/>
                <a:ea typeface="Calibri" panose="020F0502020204030204" pitchFamily="34" charset="0"/>
                <a:cs typeface="Calibri" panose="020F0502020204030204" pitchFamily="34" charset="0"/>
                <a:hlinkClick r:id="rId16" action="ppaction://hlinkfile">
                  <a:extLst>
                    <a:ext uri="{A12FA001-AC4F-418D-AE19-62706E023703}">
                      <ahyp:hlinkClr xmlns:ahyp="http://schemas.microsoft.com/office/drawing/2018/hyperlinkcolor" val="tx"/>
                    </a:ext>
                  </a:extLst>
                </a:hlinkClick>
              </a:rPr>
              <a:t>Click for a flyer</a:t>
            </a:r>
            <a:endParaRPr lang="en-US" sz="1100" i="1" dirty="0">
              <a:solidFill>
                <a:srgbClr val="2B16AA"/>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48145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1" restart="whenNotActive" fill="hold" evtFilter="cancelBubble" nodeType="interactiveSeq">
                <p:stCondLst>
                  <p:cond evt="onClick" delay="0">
                    <p:tgtEl>
                      <p:spTgt spid="1030"/>
                    </p:tgtEl>
                  </p:cond>
                </p:stCondLst>
                <p:endSync evt="end" delay="0">
                  <p:rtn val="all"/>
                </p:endSync>
                <p:childTnLst>
                  <p:par>
                    <p:cTn id="12" fill="hold">
                      <p:stCondLst>
                        <p:cond delay="0"/>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grpId="1" nodeType="clickEffect">
                                  <p:stCondLst>
                                    <p:cond delay="0"/>
                                  </p:stCondLst>
                                  <p:childTnLst>
                                    <p:set>
                                      <p:cBhvr>
                                        <p:cTn id="19"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030"/>
                  </p:tgtEl>
                </p:cond>
              </p:nextCondLst>
            </p:seq>
            <p:seq concurrent="1" nextAc="seek">
              <p:cTn id="20" restart="whenNotActive" fill="hold" evtFilter="cancelBubble" nodeType="interactiveSeq">
                <p:stCondLst>
                  <p:cond evt="onClick" delay="0">
                    <p:tgtEl>
                      <p:spTgt spid="7"/>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5"/>
                                        </p:tgtEl>
                                      </p:cBhvr>
                                    </p:animEffect>
                                    <p:set>
                                      <p:cBhvr>
                                        <p:cTn id="29" dur="1" fill="hold">
                                          <p:stCondLst>
                                            <p:cond delay="4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30" restart="whenNotActive" fill="hold" evtFilter="cancelBubble" nodeType="interactiveSeq">
                <p:stCondLst>
                  <p:cond evt="onClick" delay="0">
                    <p:tgtEl>
                      <p:spTgt spid="12"/>
                    </p:tgtEl>
                  </p:cond>
                </p:stCondLst>
                <p:endSync evt="end" delay="0">
                  <p:rtn val="all"/>
                </p:endSync>
                <p:childTnLst>
                  <p:par>
                    <p:cTn id="31" fill="hold">
                      <p:stCondLst>
                        <p:cond delay="0"/>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3"/>
                                        </p:tgtEl>
                                      </p:cBhvr>
                                    </p:animEffect>
                                    <p:set>
                                      <p:cBhvr>
                                        <p:cTn id="39" dur="1" fill="hold">
                                          <p:stCondLst>
                                            <p:cond delay="4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3" grpId="0" animBg="1"/>
      <p:bldP spid="3" grpId="1" animBg="1"/>
      <p:bldP spid="5" grpId="0" animBg="1"/>
      <p:bldP spid="5" grpId="1" animBg="1"/>
      <p:bldP spid="11" grpId="0" animBg="1"/>
      <p:bldP spid="11" grpId="1" animBg="1"/>
      <p:bldP spid="8" grpId="0" animBg="1"/>
      <p:bldP spid="8"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A2428E-71C7-BA62-CEDC-2BEA62BB7848}"/>
              </a:ext>
            </a:extLst>
          </p:cNvPr>
          <p:cNvSpPr txBox="1"/>
          <p:nvPr/>
        </p:nvSpPr>
        <p:spPr>
          <a:xfrm>
            <a:off x="244183" y="106599"/>
            <a:ext cx="5404107" cy="769441"/>
          </a:xfrm>
          <a:prstGeom prst="rect">
            <a:avLst/>
          </a:prstGeom>
          <a:noFill/>
        </p:spPr>
        <p:txBody>
          <a:bodyPr wrap="square" rtlCol="0">
            <a:spAutoFit/>
          </a:bodyPr>
          <a:lstStyle/>
          <a:p>
            <a:r>
              <a:rPr lang="en-US" sz="4400" dirty="0">
                <a:solidFill>
                  <a:srgbClr val="7030A0"/>
                </a:solidFill>
                <a:latin typeface="Segoe UI Black" panose="020B0A02040204020203" pitchFamily="34" charset="0"/>
                <a:ea typeface="Segoe UI Black" panose="020B0A02040204020203" pitchFamily="34" charset="0"/>
              </a:rPr>
              <a:t>Seasonal Offers</a:t>
            </a:r>
          </a:p>
        </p:txBody>
      </p:sp>
      <p:sp>
        <p:nvSpPr>
          <p:cNvPr id="4" name="tt text">
            <a:extLst>
              <a:ext uri="{FF2B5EF4-FFF2-40B4-BE49-F238E27FC236}">
                <a16:creationId xmlns:a16="http://schemas.microsoft.com/office/drawing/2014/main" id="{7FB3A632-F7B0-76F6-E444-3A75769922A3}"/>
              </a:ext>
            </a:extLst>
          </p:cNvPr>
          <p:cNvSpPr txBox="1"/>
          <p:nvPr/>
        </p:nvSpPr>
        <p:spPr>
          <a:xfrm>
            <a:off x="105310" y="2341029"/>
            <a:ext cx="1955039" cy="938719"/>
          </a:xfrm>
          <a:prstGeom prst="rect">
            <a:avLst/>
          </a:prstGeom>
          <a:solidFill>
            <a:srgbClr val="92D050"/>
          </a:solidFill>
        </p:spPr>
        <p:txBody>
          <a:bodyPr wrap="square" rtlCol="0">
            <a:spAutoFit/>
          </a:bodyPr>
          <a:lstStyle/>
          <a:p>
            <a:pPr algn="ctr"/>
            <a:r>
              <a:rPr lang="en-US" sz="1100" dirty="0">
                <a:latin typeface="Calibri" panose="020F0502020204030204" pitchFamily="34" charset="0"/>
                <a:ea typeface="Calibri" panose="020F0502020204030204" pitchFamily="34" charset="0"/>
                <a:cs typeface="Calibri" panose="020F0502020204030204" pitchFamily="34" charset="0"/>
              </a:rPr>
              <a:t>Email the EBAC Office for a link to discounted tickets for the </a:t>
            </a:r>
            <a:r>
              <a:rPr lang="en-US" sz="1100" dirty="0">
                <a:solidFill>
                  <a:srgbClr val="2B16AA"/>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Providence Bruins </a:t>
            </a:r>
            <a:r>
              <a:rPr lang="en-US" sz="1100" dirty="0">
                <a:latin typeface="Calibri" panose="020F0502020204030204" pitchFamily="34" charset="0"/>
                <a:ea typeface="Calibri" panose="020F0502020204030204" pitchFamily="34" charset="0"/>
                <a:cs typeface="Calibri" panose="020F0502020204030204" pitchFamily="34" charset="0"/>
              </a:rPr>
              <a:t>home games at the Amica Mutual Pavilion in Providence.</a:t>
            </a:r>
          </a:p>
        </p:txBody>
      </p:sp>
      <p:sp>
        <p:nvSpPr>
          <p:cNvPr id="7" name="uconn text">
            <a:extLst>
              <a:ext uri="{FF2B5EF4-FFF2-40B4-BE49-F238E27FC236}">
                <a16:creationId xmlns:a16="http://schemas.microsoft.com/office/drawing/2014/main" id="{7D49433C-4484-D103-DA7D-2CDF75380E8D}"/>
              </a:ext>
            </a:extLst>
          </p:cNvPr>
          <p:cNvSpPr txBox="1"/>
          <p:nvPr/>
        </p:nvSpPr>
        <p:spPr>
          <a:xfrm>
            <a:off x="6381333" y="5263048"/>
            <a:ext cx="3986664" cy="600164"/>
          </a:xfrm>
          <a:prstGeom prst="rect">
            <a:avLst/>
          </a:prstGeom>
          <a:solidFill>
            <a:srgbClr val="00206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100" dirty="0">
                <a:solidFill>
                  <a:schemeClr val="bg1"/>
                </a:solidFill>
                <a:latin typeface="Calibri"/>
                <a:ea typeface="+mn-lt"/>
                <a:cs typeface="+mn-lt"/>
              </a:rPr>
              <a:t>Discounted tickets to select </a:t>
            </a:r>
            <a:r>
              <a:rPr lang="en-US" sz="1100" dirty="0">
                <a:solidFill>
                  <a:schemeClr val="bg1"/>
                </a:solidFill>
                <a:latin typeface="Calibri"/>
                <a:ea typeface="+mn-lt"/>
                <a:cs typeface="+mn-lt"/>
                <a:hlinkClick r:id="rId3"/>
              </a:rPr>
              <a:t>UConn</a:t>
            </a:r>
            <a:r>
              <a:rPr lang="en-US" sz="1100" dirty="0">
                <a:solidFill>
                  <a:schemeClr val="bg1"/>
                </a:solidFill>
                <a:latin typeface="Calibri"/>
                <a:ea typeface="+mn-lt"/>
                <a:cs typeface="+mn-lt"/>
              </a:rPr>
              <a:t> athletic events are available to EBAC members and their families! Ticket prices and availability vary. GO HUSKIES! </a:t>
            </a:r>
            <a:endParaRPr lang="en-US" sz="1100" dirty="0">
              <a:solidFill>
                <a:schemeClr val="bg1"/>
              </a:solidFill>
              <a:latin typeface="Calibri"/>
              <a:ea typeface="Calibri"/>
              <a:cs typeface="Calibri"/>
            </a:endParaRPr>
          </a:p>
        </p:txBody>
      </p:sp>
      <p:pic>
        <p:nvPicPr>
          <p:cNvPr id="8" name="uconn logo" descr="UConn showcases new Husky logo">
            <a:extLst>
              <a:ext uri="{FF2B5EF4-FFF2-40B4-BE49-F238E27FC236}">
                <a16:creationId xmlns:a16="http://schemas.microsoft.com/office/drawing/2014/main" id="{F394C4D7-2CB5-7B09-0E29-989C5464120B}"/>
              </a:ext>
            </a:extLst>
          </p:cNvPr>
          <p:cNvPicPr>
            <a:picLocks noChangeAspect="1"/>
          </p:cNvPicPr>
          <p:nvPr/>
        </p:nvPicPr>
        <p:blipFill>
          <a:blip r:embed="rId4"/>
          <a:stretch>
            <a:fillRect/>
          </a:stretch>
        </p:blipFill>
        <p:spPr>
          <a:xfrm>
            <a:off x="5748065" y="3279748"/>
            <a:ext cx="1911939" cy="1836797"/>
          </a:xfrm>
          <a:prstGeom prst="rect">
            <a:avLst/>
          </a:prstGeom>
        </p:spPr>
      </p:pic>
      <p:sp>
        <p:nvSpPr>
          <p:cNvPr id="9" name="TextBox 8">
            <a:extLst>
              <a:ext uri="{FF2B5EF4-FFF2-40B4-BE49-F238E27FC236}">
                <a16:creationId xmlns:a16="http://schemas.microsoft.com/office/drawing/2014/main" id="{4406371A-E570-C5DA-84E9-FC58F92B71A4}"/>
              </a:ext>
            </a:extLst>
          </p:cNvPr>
          <p:cNvSpPr txBox="1"/>
          <p:nvPr/>
        </p:nvSpPr>
        <p:spPr>
          <a:xfrm>
            <a:off x="986141" y="876040"/>
            <a:ext cx="4570133" cy="461665"/>
          </a:xfrm>
          <a:prstGeom prst="rect">
            <a:avLst/>
          </a:prstGeom>
          <a:noFill/>
        </p:spPr>
        <p:txBody>
          <a:bodyPr wrap="square" rtlCol="0">
            <a:spAutoFit/>
          </a:bodyPr>
          <a:lstStyle/>
          <a:p>
            <a:r>
              <a:rPr lang="en-US" sz="2400" b="1" dirty="0">
                <a:solidFill>
                  <a:srgbClr val="00B050"/>
                </a:solidFill>
                <a:latin typeface="Calibri" panose="020F0502020204030204" pitchFamily="34" charset="0"/>
                <a:ea typeface="Calibri" panose="020F0502020204030204" pitchFamily="34" charset="0"/>
                <a:cs typeface="Calibri" panose="020F0502020204030204" pitchFamily="34" charset="0"/>
              </a:rPr>
              <a:t>Click the photo for additional info!</a:t>
            </a:r>
          </a:p>
        </p:txBody>
      </p:sp>
      <p:sp>
        <p:nvSpPr>
          <p:cNvPr id="10" name="TextBox 9">
            <a:extLst>
              <a:ext uri="{FF2B5EF4-FFF2-40B4-BE49-F238E27FC236}">
                <a16:creationId xmlns:a16="http://schemas.microsoft.com/office/drawing/2014/main" id="{FF85EDB8-6D49-7C4C-79EE-D7FFFF4AA423}"/>
              </a:ext>
            </a:extLst>
          </p:cNvPr>
          <p:cNvSpPr txBox="1"/>
          <p:nvPr/>
        </p:nvSpPr>
        <p:spPr>
          <a:xfrm>
            <a:off x="4172051" y="6422015"/>
            <a:ext cx="7997993" cy="677108"/>
          </a:xfrm>
          <a:prstGeom prst="rect">
            <a:avLst/>
          </a:prstGeom>
          <a:noFill/>
        </p:spPr>
        <p:txBody>
          <a:bodyPr wrap="square" rtlCol="0">
            <a:spAutoFit/>
          </a:bodyPr>
          <a:lstStyle/>
          <a:p>
            <a:r>
              <a:rPr lang="en-US" sz="1000" i="1" dirty="0">
                <a:solidFill>
                  <a:srgbClr val="1F497D"/>
                </a:solidFill>
                <a:latin typeface="Arial"/>
                <a:ea typeface="Calibri"/>
                <a:cs typeface="Arial"/>
              </a:rPr>
              <a:t>Please note: The use of discount codes is monitored and are strictly limited to EBAC members and their immediate family (unless otherwise specified).  In the case of misuse of discount codes, the member will longer be eligible for the use of discount codes in the future.</a:t>
            </a:r>
          </a:p>
          <a:p>
            <a:endParaRPr lang="en-US" dirty="0"/>
          </a:p>
        </p:txBody>
      </p:sp>
      <p:sp>
        <p:nvSpPr>
          <p:cNvPr id="11" name="TextBox 10">
            <a:extLst>
              <a:ext uri="{FF2B5EF4-FFF2-40B4-BE49-F238E27FC236}">
                <a16:creationId xmlns:a16="http://schemas.microsoft.com/office/drawing/2014/main" id="{2EB5F41B-DD7B-AE96-CF1E-AB115108716E}"/>
              </a:ext>
            </a:extLst>
          </p:cNvPr>
          <p:cNvSpPr txBox="1"/>
          <p:nvPr/>
        </p:nvSpPr>
        <p:spPr>
          <a:xfrm>
            <a:off x="9592598" y="332183"/>
            <a:ext cx="3992880" cy="369332"/>
          </a:xfrm>
          <a:prstGeom prst="rect">
            <a:avLst/>
          </a:prstGeom>
          <a:noFill/>
        </p:spPr>
        <p:txBody>
          <a:bodyPr wrap="square" rtlCol="0">
            <a:spAutoFit/>
          </a:bodyPr>
          <a:lstStyle/>
          <a:p>
            <a:r>
              <a:rPr lang="en-US" dirty="0">
                <a:solidFill>
                  <a:srgbClr val="002060"/>
                </a:solidFill>
                <a:latin typeface="Rockwell" panose="02060603020205020403" pitchFamily="18"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Email</a:t>
            </a:r>
            <a:r>
              <a:rPr lang="en-US" dirty="0">
                <a:solidFill>
                  <a:srgbClr val="002060"/>
                </a:solidFill>
                <a:latin typeface="Rockwell" panose="02060603020205020403" pitchFamily="18" charset="0"/>
                <a:ea typeface="Calibri" panose="020F0502020204030204" pitchFamily="34" charset="0"/>
                <a:cs typeface="Calibri" panose="020F0502020204030204" pitchFamily="34" charset="0"/>
              </a:rPr>
              <a:t> the EBAC Office</a:t>
            </a:r>
            <a:endParaRPr lang="en-US" dirty="0">
              <a:latin typeface="Rockwell" panose="02060603020205020403" pitchFamily="18" charset="0"/>
            </a:endParaRPr>
          </a:p>
        </p:txBody>
      </p:sp>
      <p:pic>
        <p:nvPicPr>
          <p:cNvPr id="12" name="Picture 11">
            <a:extLst>
              <a:ext uri="{FF2B5EF4-FFF2-40B4-BE49-F238E27FC236}">
                <a16:creationId xmlns:a16="http://schemas.microsoft.com/office/drawing/2014/main" id="{184DE2F8-F8B2-96F8-ADE1-80F81490ABFF}"/>
              </a:ext>
            </a:extLst>
          </p:cNvPr>
          <p:cNvPicPr>
            <a:picLocks noChangeAspect="1"/>
          </p:cNvPicPr>
          <p:nvPr/>
        </p:nvPicPr>
        <p:blipFill>
          <a:blip r:embed="rId6"/>
          <a:stretch>
            <a:fillRect/>
          </a:stretch>
        </p:blipFill>
        <p:spPr>
          <a:xfrm>
            <a:off x="10589550" y="5407837"/>
            <a:ext cx="1497140" cy="1003084"/>
          </a:xfrm>
          <a:prstGeom prst="rect">
            <a:avLst/>
          </a:prstGeom>
        </p:spPr>
      </p:pic>
      <p:sp>
        <p:nvSpPr>
          <p:cNvPr id="13" name="GA text">
            <a:extLst>
              <a:ext uri="{FF2B5EF4-FFF2-40B4-BE49-F238E27FC236}">
                <a16:creationId xmlns:a16="http://schemas.microsoft.com/office/drawing/2014/main" id="{71DAA72C-E643-59A9-3806-17D662C57057}"/>
              </a:ext>
            </a:extLst>
          </p:cNvPr>
          <p:cNvSpPr txBox="1"/>
          <p:nvPr/>
        </p:nvSpPr>
        <p:spPr>
          <a:xfrm>
            <a:off x="9174308" y="2030257"/>
            <a:ext cx="2912382" cy="2631490"/>
          </a:xfrm>
          <a:prstGeom prst="rect">
            <a:avLst/>
          </a:prstGeom>
          <a:solidFill>
            <a:schemeClr val="bg1">
              <a:lumMod val="85000"/>
            </a:schemeClr>
          </a:solidFill>
        </p:spPr>
        <p:txBody>
          <a:bodyPr wrap="square">
            <a:spAutoFit/>
          </a:bodyPr>
          <a:lstStyle/>
          <a:p>
            <a:pPr algn="ctr"/>
            <a:r>
              <a:rPr lang="en-US" sz="1100" dirty="0">
                <a:solidFill>
                  <a:srgbClr val="000000"/>
                </a:solidFill>
                <a:latin typeface="Calibri" panose="020F0502020204030204" pitchFamily="34" charset="0"/>
                <a:ea typeface="Calibri" panose="020F0502020204030204" pitchFamily="34" charset="0"/>
                <a:cs typeface="Calibri" panose="020F0502020204030204" pitchFamily="34" charset="0"/>
              </a:rPr>
              <a:t>Tickets located in the Orchestra section for this season’s </a:t>
            </a:r>
            <a:r>
              <a:rPr lang="en-US" sz="1100" dirty="0">
                <a:solidFill>
                  <a:srgbClr val="2B16AA"/>
                </a:solidFill>
                <a:latin typeface="Calibri" panose="020F0502020204030204" pitchFamily="34" charset="0"/>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ECSO shows </a:t>
            </a:r>
            <a:r>
              <a:rPr lang="en-US" sz="1100" dirty="0">
                <a:solidFill>
                  <a:srgbClr val="000000"/>
                </a:solidFill>
                <a:latin typeface="Calibri" panose="020F0502020204030204" pitchFamily="34" charset="0"/>
                <a:ea typeface="Calibri" panose="020F0502020204030204" pitchFamily="34" charset="0"/>
                <a:cs typeface="Calibri" panose="020F0502020204030204" pitchFamily="34" charset="0"/>
              </a:rPr>
              <a:t>are available for $10 each.</a:t>
            </a:r>
          </a:p>
          <a:p>
            <a:pPr algn="ctr"/>
            <a:r>
              <a:rPr lang="en-US" sz="1100" dirty="0">
                <a:solidFill>
                  <a:srgbClr val="000000"/>
                </a:solidFill>
                <a:latin typeface="Calibri" panose="020F0502020204030204" pitchFamily="34" charset="0"/>
                <a:ea typeface="Calibri" panose="020F0502020204030204" pitchFamily="34" charset="0"/>
                <a:cs typeface="Calibri" panose="020F0502020204030204" pitchFamily="34" charset="0"/>
              </a:rPr>
              <a:t>Shows begin at 7:30 unless otherwise specified.</a:t>
            </a:r>
          </a:p>
          <a:p>
            <a:pPr algn="ctr"/>
            <a:r>
              <a:rPr lang="en-US" sz="1100" dirty="0">
                <a:solidFill>
                  <a:srgbClr val="000000"/>
                </a:solidFill>
                <a:latin typeface="Calibri" panose="020F0502020204030204" pitchFamily="34" charset="0"/>
                <a:ea typeface="Calibri" panose="020F0502020204030204" pitchFamily="34" charset="0"/>
                <a:cs typeface="Calibri" panose="020F0502020204030204" pitchFamily="34" charset="0"/>
              </a:rPr>
              <a:t>October 4 , 2025 - Voyage of Passion: Elgar and Beyond</a:t>
            </a:r>
          </a:p>
          <a:p>
            <a:pPr algn="ctr"/>
            <a:r>
              <a:rPr lang="en-US" sz="1100" dirty="0">
                <a:solidFill>
                  <a:srgbClr val="000000"/>
                </a:solidFill>
                <a:latin typeface="Calibri" panose="020F0502020204030204" pitchFamily="34" charset="0"/>
                <a:ea typeface="Calibri" panose="020F0502020204030204" pitchFamily="34" charset="0"/>
                <a:cs typeface="Calibri" panose="020F0502020204030204" pitchFamily="34" charset="0"/>
              </a:rPr>
              <a:t>November 8, 2025 - French Fantastique Mark Markham</a:t>
            </a:r>
          </a:p>
          <a:p>
            <a:pPr algn="ctr"/>
            <a:r>
              <a:rPr lang="en-US" sz="1100" dirty="0">
                <a:solidFill>
                  <a:srgbClr val="000000"/>
                </a:solidFill>
                <a:latin typeface="Calibri" panose="020F0502020204030204" pitchFamily="34" charset="0"/>
                <a:ea typeface="Calibri" panose="020F0502020204030204" pitchFamily="34" charset="0"/>
                <a:cs typeface="Calibri" panose="020F0502020204030204" pitchFamily="34" charset="0"/>
              </a:rPr>
              <a:t>December 6, 2025, 3:00 pm - Holiday Spectacular</a:t>
            </a:r>
          </a:p>
          <a:p>
            <a:pPr algn="ctr"/>
            <a:r>
              <a:rPr lang="en-US" sz="1100" dirty="0">
                <a:solidFill>
                  <a:srgbClr val="000000"/>
                </a:solidFill>
                <a:latin typeface="Calibri" panose="020F0502020204030204" pitchFamily="34" charset="0"/>
                <a:ea typeface="Calibri" panose="020F0502020204030204" pitchFamily="34" charset="0"/>
                <a:cs typeface="Calibri" panose="020F0502020204030204" pitchFamily="34" charset="0"/>
              </a:rPr>
              <a:t>January 24, 2026 - A Night in Vienna</a:t>
            </a:r>
          </a:p>
          <a:p>
            <a:pPr algn="ctr"/>
            <a:r>
              <a:rPr lang="en-US" sz="1100" dirty="0">
                <a:solidFill>
                  <a:srgbClr val="000000"/>
                </a:solidFill>
                <a:latin typeface="Calibri" panose="020F0502020204030204" pitchFamily="34" charset="0"/>
                <a:ea typeface="Calibri" panose="020F0502020204030204" pitchFamily="34" charset="0"/>
                <a:cs typeface="Calibri" panose="020F0502020204030204" pitchFamily="34" charset="0"/>
              </a:rPr>
              <a:t>February 21, 2026 - American </a:t>
            </a:r>
            <a:r>
              <a:rPr lang="en-US" sz="1100" dirty="0" err="1">
                <a:solidFill>
                  <a:srgbClr val="000000"/>
                </a:solidFill>
                <a:latin typeface="Calibri" panose="020F0502020204030204" pitchFamily="34" charset="0"/>
                <a:ea typeface="Calibri" panose="020F0502020204030204" pitchFamily="34" charset="0"/>
                <a:cs typeface="Calibri" panose="020F0502020204030204" pitchFamily="34" charset="0"/>
              </a:rPr>
              <a:t>Enginuity</a:t>
            </a:r>
            <a:endParaRPr lang="en-US" sz="11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ctr"/>
            <a:r>
              <a:rPr lang="en-US" sz="1100" dirty="0">
                <a:solidFill>
                  <a:srgbClr val="000000"/>
                </a:solidFill>
                <a:latin typeface="Calibri" panose="020F0502020204030204" pitchFamily="34" charset="0"/>
                <a:ea typeface="Calibri" panose="020F0502020204030204" pitchFamily="34" charset="0"/>
                <a:cs typeface="Calibri" panose="020F0502020204030204" pitchFamily="34" charset="0"/>
              </a:rPr>
              <a:t>April 25, 2026 - Sounds of America</a:t>
            </a:r>
          </a:p>
          <a:p>
            <a:pPr algn="ctr"/>
            <a:endPar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ctr"/>
            <a:r>
              <a:rPr lang="en-US" sz="1100" dirty="0">
                <a:solidFill>
                  <a:srgbClr val="000000"/>
                </a:solidFill>
                <a:latin typeface="Calibri" panose="020F0502020204030204" pitchFamily="34" charset="0"/>
                <a:ea typeface="Calibri" panose="020F0502020204030204" pitchFamily="34" charset="0"/>
                <a:cs typeface="Calibri" panose="020F0502020204030204" pitchFamily="34" charset="0"/>
              </a:rPr>
              <a:t>Please visit the EBAC Office to purchase your tickets.</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19" name="GA pic">
            <a:extLst>
              <a:ext uri="{FF2B5EF4-FFF2-40B4-BE49-F238E27FC236}">
                <a16:creationId xmlns:a16="http://schemas.microsoft.com/office/drawing/2014/main" id="{24F4FD36-6348-C0D1-3D39-94951098B2E2}"/>
              </a:ext>
            </a:extLst>
          </p:cNvPr>
          <p:cNvGrpSpPr/>
          <p:nvPr/>
        </p:nvGrpSpPr>
        <p:grpSpPr>
          <a:xfrm>
            <a:off x="5267679" y="1401102"/>
            <a:ext cx="3617306" cy="1750028"/>
            <a:chOff x="8195003" y="1239207"/>
            <a:chExt cx="3180952" cy="1590166"/>
          </a:xfrm>
        </p:grpSpPr>
        <p:pic>
          <p:nvPicPr>
            <p:cNvPr id="2055" name="Picture 7" descr="New London's Garde Arts Center honored ...">
              <a:extLst>
                <a:ext uri="{FF2B5EF4-FFF2-40B4-BE49-F238E27FC236}">
                  <a16:creationId xmlns:a16="http://schemas.microsoft.com/office/drawing/2014/main" id="{9820CA0E-980F-355B-35FA-DDBBCE18259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838844" y="1239207"/>
              <a:ext cx="1537111" cy="1041632"/>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Eastern Connecticut Symphony Youth ...">
              <a:extLst>
                <a:ext uri="{FF2B5EF4-FFF2-40B4-BE49-F238E27FC236}">
                  <a16:creationId xmlns:a16="http://schemas.microsoft.com/office/drawing/2014/main" id="{E3733FDE-45A1-E2C3-2214-1E5469C2E55A}"/>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l="1672" r="1370" b="-2166"/>
            <a:stretch>
              <a:fillRect/>
            </a:stretch>
          </p:blipFill>
          <p:spPr bwMode="auto">
            <a:xfrm>
              <a:off x="8195003" y="1371856"/>
              <a:ext cx="1389422" cy="1457517"/>
            </a:xfrm>
            <a:prstGeom prst="rect">
              <a:avLst/>
            </a:prstGeom>
            <a:noFill/>
            <a:extLst>
              <a:ext uri="{909E8E84-426E-40DD-AFC4-6F175D3DCCD1}">
                <a14:hiddenFill xmlns:a14="http://schemas.microsoft.com/office/drawing/2010/main">
                  <a:solidFill>
                    <a:srgbClr val="FFFFFF"/>
                  </a:solidFill>
                </a14:hiddenFill>
              </a:ext>
            </a:extLst>
          </p:spPr>
        </p:pic>
      </p:grpSp>
      <p:sp>
        <p:nvSpPr>
          <p:cNvPr id="17" name="TextBox 16">
            <a:extLst>
              <a:ext uri="{FF2B5EF4-FFF2-40B4-BE49-F238E27FC236}">
                <a16:creationId xmlns:a16="http://schemas.microsoft.com/office/drawing/2014/main" id="{9493CD6B-43FD-E81F-A73E-B51EA8125BF2}"/>
              </a:ext>
            </a:extLst>
          </p:cNvPr>
          <p:cNvSpPr txBox="1"/>
          <p:nvPr/>
        </p:nvSpPr>
        <p:spPr>
          <a:xfrm>
            <a:off x="1181086" y="5542583"/>
            <a:ext cx="2249433" cy="1277273"/>
          </a:xfrm>
          <a:prstGeom prst="rect">
            <a:avLst/>
          </a:prstGeom>
          <a:solidFill>
            <a:srgbClr val="95E9FD"/>
          </a:solidFill>
        </p:spPr>
        <p:txBody>
          <a:bodyPr wrap="square" rtlCol="0">
            <a:spAutoFit/>
          </a:bodyPr>
          <a:lstStyle/>
          <a:p>
            <a:pPr algn="ctr"/>
            <a:r>
              <a:rPr lang="en-US" sz="1100" dirty="0">
                <a:latin typeface="Calibri" panose="020F0502020204030204" pitchFamily="34" charset="0"/>
                <a:ea typeface="Calibri" panose="020F0502020204030204" pitchFamily="34" charset="0"/>
                <a:cs typeface="Calibri" panose="020F0502020204030204" pitchFamily="34" charset="0"/>
              </a:rPr>
              <a:t>After a $145 million rehaul, the former XL Center, has been renamed the </a:t>
            </a:r>
            <a:r>
              <a:rPr lang="en-US" sz="1100" dirty="0" err="1">
                <a:solidFill>
                  <a:srgbClr val="2B16AA"/>
                </a:solidFill>
                <a:latin typeface="Calibri" panose="020F0502020204030204" pitchFamily="34" charset="0"/>
                <a:ea typeface="Calibri" panose="020F050202020403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PeoplesBank</a:t>
            </a:r>
            <a:r>
              <a:rPr lang="en-US" sz="1100" dirty="0">
                <a:solidFill>
                  <a:srgbClr val="2B16AA"/>
                </a:solidFill>
                <a:latin typeface="Calibri" panose="020F0502020204030204" pitchFamily="34" charset="0"/>
                <a:ea typeface="Calibri" panose="020F050202020403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 Arena</a:t>
            </a:r>
            <a:r>
              <a:rPr lang="en-US" sz="1100" dirty="0">
                <a:latin typeface="Calibri" panose="020F0502020204030204" pitchFamily="34" charset="0"/>
                <a:ea typeface="Calibri" panose="020F0502020204030204" pitchFamily="34" charset="0"/>
                <a:cs typeface="Calibri" panose="020F0502020204030204" pitchFamily="34" charset="0"/>
              </a:rPr>
              <a:t>.  A link with discounted </a:t>
            </a:r>
            <a:r>
              <a:rPr lang="en-US" sz="1100" dirty="0" err="1">
                <a:solidFill>
                  <a:srgbClr val="2B16AA"/>
                </a:solidFill>
                <a:latin typeface="Calibri" panose="020F0502020204030204" pitchFamily="34" charset="0"/>
                <a:ea typeface="Calibri" panose="020F0502020204030204" pitchFamily="34" charset="0"/>
                <a:cs typeface="Calibri" panose="020F0502020204030204" pitchFamily="34" charset="0"/>
                <a:hlinkClick r:id="rId11">
                  <a:extLst>
                    <a:ext uri="{A12FA001-AC4F-418D-AE19-62706E023703}">
                      <ahyp:hlinkClr xmlns:ahyp="http://schemas.microsoft.com/office/drawing/2018/hyperlinkcolor" val="tx"/>
                    </a:ext>
                  </a:extLst>
                </a:hlinkClick>
              </a:rPr>
              <a:t>WolfPack</a:t>
            </a:r>
            <a:r>
              <a:rPr lang="en-US" sz="1100" dirty="0">
                <a:latin typeface="Calibri" panose="020F0502020204030204" pitchFamily="34" charset="0"/>
                <a:ea typeface="Calibri" panose="020F0502020204030204" pitchFamily="34" charset="0"/>
                <a:cs typeface="Calibri" panose="020F0502020204030204" pitchFamily="34" charset="0"/>
              </a:rPr>
              <a:t> games and upcoming events at the </a:t>
            </a:r>
            <a:r>
              <a:rPr lang="en-US" sz="1100" dirty="0" err="1">
                <a:latin typeface="Calibri" panose="020F0502020204030204" pitchFamily="34" charset="0"/>
                <a:ea typeface="Calibri" panose="020F0502020204030204" pitchFamily="34" charset="0"/>
                <a:cs typeface="Calibri" panose="020F0502020204030204" pitchFamily="34" charset="0"/>
              </a:rPr>
              <a:t>PeoplesBank</a:t>
            </a:r>
            <a:r>
              <a:rPr lang="en-US" sz="1100" dirty="0">
                <a:latin typeface="Calibri" panose="020F0502020204030204" pitchFamily="34" charset="0"/>
                <a:ea typeface="Calibri" panose="020F0502020204030204" pitchFamily="34" charset="0"/>
                <a:cs typeface="Calibri" panose="020F0502020204030204" pitchFamily="34" charset="0"/>
              </a:rPr>
              <a:t> Arena can be requested from the EBAC Office.  </a:t>
            </a:r>
          </a:p>
        </p:txBody>
      </p:sp>
      <p:grpSp>
        <p:nvGrpSpPr>
          <p:cNvPr id="20" name="PBA pix">
            <a:extLst>
              <a:ext uri="{FF2B5EF4-FFF2-40B4-BE49-F238E27FC236}">
                <a16:creationId xmlns:a16="http://schemas.microsoft.com/office/drawing/2014/main" id="{828985B1-149D-ABCD-9C54-E0B439EF9D7F}"/>
              </a:ext>
            </a:extLst>
          </p:cNvPr>
          <p:cNvGrpSpPr/>
          <p:nvPr/>
        </p:nvGrpSpPr>
        <p:grpSpPr>
          <a:xfrm>
            <a:off x="1578634" y="3512846"/>
            <a:ext cx="3385145" cy="1750335"/>
            <a:chOff x="5086264" y="2254715"/>
            <a:chExt cx="2922392" cy="1436288"/>
          </a:xfrm>
        </p:grpSpPr>
        <p:pic>
          <p:nvPicPr>
            <p:cNvPr id="2050" name="Picture 2" descr="PeoplesBank Arena | Hartford CT">
              <a:extLst>
                <a:ext uri="{FF2B5EF4-FFF2-40B4-BE49-F238E27FC236}">
                  <a16:creationId xmlns:a16="http://schemas.microsoft.com/office/drawing/2014/main" id="{BA2F496E-1301-FB70-9B01-4C5AB10BDA0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86264" y="2271315"/>
              <a:ext cx="1413378" cy="1419688"/>
            </a:xfrm>
            <a:prstGeom prst="rect">
              <a:avLst/>
            </a:prstGeom>
            <a:noFill/>
            <a:extLst>
              <a:ext uri="{909E8E84-426E-40DD-AFC4-6F175D3DCCD1}">
                <a14:hiddenFill xmlns:a14="http://schemas.microsoft.com/office/drawing/2010/main">
                  <a:solidFill>
                    <a:srgbClr val="FFFFFF"/>
                  </a:solidFill>
                </a14:hiddenFill>
              </a:ext>
            </a:extLst>
          </p:spPr>
        </p:pic>
        <p:pic>
          <p:nvPicPr>
            <p:cNvPr id="2059" name="Picture 11" descr="Hartford Wolf Pack - Wikipedia">
              <a:extLst>
                <a:ext uri="{FF2B5EF4-FFF2-40B4-BE49-F238E27FC236}">
                  <a16:creationId xmlns:a16="http://schemas.microsoft.com/office/drawing/2014/main" id="{78B7A8ED-0FCD-7D95-BCD2-EDB3FA50B1D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95277" y="2254715"/>
              <a:ext cx="1413379" cy="1345783"/>
            </a:xfrm>
            <a:prstGeom prst="rect">
              <a:avLst/>
            </a:prstGeom>
            <a:noFill/>
            <a:extLst>
              <a:ext uri="{909E8E84-426E-40DD-AFC4-6F175D3DCCD1}">
                <a14:hiddenFill xmlns:a14="http://schemas.microsoft.com/office/drawing/2010/main">
                  <a:solidFill>
                    <a:srgbClr val="FFFFFF"/>
                  </a:solidFill>
                </a14:hiddenFill>
              </a:ext>
            </a:extLst>
          </p:spPr>
        </p:pic>
      </p:grpSp>
      <p:sp>
        <p:nvSpPr>
          <p:cNvPr id="22" name="TextBox 21">
            <a:extLst>
              <a:ext uri="{FF2B5EF4-FFF2-40B4-BE49-F238E27FC236}">
                <a16:creationId xmlns:a16="http://schemas.microsoft.com/office/drawing/2014/main" id="{EAA08FEB-0186-C959-42A2-C3C82B192CC8}"/>
              </a:ext>
            </a:extLst>
          </p:cNvPr>
          <p:cNvSpPr txBox="1"/>
          <p:nvPr/>
        </p:nvSpPr>
        <p:spPr>
          <a:xfrm>
            <a:off x="3799941" y="1168244"/>
            <a:ext cx="1980662" cy="276999"/>
          </a:xfrm>
          <a:prstGeom prst="rect">
            <a:avLst/>
          </a:prstGeom>
          <a:noFill/>
        </p:spPr>
        <p:txBody>
          <a:bodyPr wrap="square" rtlCol="0">
            <a:spAutoFit/>
          </a:bodyPr>
          <a:lstStyle/>
          <a:p>
            <a:r>
              <a:rPr lang="en-US" sz="1200" b="1" i="1" dirty="0">
                <a:solidFill>
                  <a:schemeClr val="bg2">
                    <a:lumMod val="25000"/>
                  </a:schemeClr>
                </a:solidFill>
                <a:latin typeface="Arial Narrow" panose="020B0606020202030204" pitchFamily="34" charset="0"/>
              </a:rPr>
              <a:t>Click the photo again to close</a:t>
            </a:r>
          </a:p>
        </p:txBody>
      </p:sp>
      <p:pic>
        <p:nvPicPr>
          <p:cNvPr id="6" name="Picture 10" descr="Buy Providence Bruins Logo Svg Png File">
            <a:extLst>
              <a:ext uri="{FF2B5EF4-FFF2-40B4-BE49-F238E27FC236}">
                <a16:creationId xmlns:a16="http://schemas.microsoft.com/office/drawing/2014/main" id="{14274FA1-ECFE-25B0-9B10-E735FCDA3DE1}"/>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2757893" y="1645481"/>
            <a:ext cx="1606483" cy="16040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2523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grpId="1" nodeType="clickEffect">
                                  <p:stCondLst>
                                    <p:cond delay="0"/>
                                  </p:stCondLst>
                                  <p:childTnLst>
                                    <p:animEffect transition="out" filter="fade">
                                      <p:cBhvr>
                                        <p:cTn id="10" dur="500"/>
                                        <p:tgtEl>
                                          <p:spTgt spid="4"/>
                                        </p:tgtEl>
                                      </p:cBhvr>
                                    </p:animEffect>
                                    <p:set>
                                      <p:cBhvr>
                                        <p:cTn id="11"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2" restart="whenNotActive" fill="hold" evtFilter="cancelBubble" nodeType="interactiveSeq">
                <p:stCondLst>
                  <p:cond evt="onClick" delay="0">
                    <p:tgtEl>
                      <p:spTgt spid="20"/>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17"/>
                                        </p:tgtEl>
                                      </p:cBhvr>
                                    </p:animEffect>
                                    <p:set>
                                      <p:cBhvr>
                                        <p:cTn id="21"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1" nodeType="clickEffect">
                                  <p:stCondLst>
                                    <p:cond delay="0"/>
                                  </p:stCondLst>
                                  <p:childTnLst>
                                    <p:animEffect transition="out" filter="fade">
                                      <p:cBhvr>
                                        <p:cTn id="30" dur="500"/>
                                        <p:tgtEl>
                                          <p:spTgt spid="13"/>
                                        </p:tgtEl>
                                      </p:cBhvr>
                                    </p:animEffect>
                                    <p:set>
                                      <p:cBhvr>
                                        <p:cTn id="31"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8"/>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7"/>
                                        </p:tgtEl>
                                      </p:cBhvr>
                                    </p:animEffect>
                                    <p:set>
                                      <p:cBhvr>
                                        <p:cTn id="41" dur="1" fill="hold">
                                          <p:stCondLst>
                                            <p:cond delay="4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8"/>
                  </p:tgtEl>
                </p:cond>
              </p:nextCondLst>
            </p:seq>
          </p:childTnLst>
        </p:cTn>
      </p:par>
    </p:tnLst>
    <p:bldLst>
      <p:bldP spid="4" grpId="0" animBg="1"/>
      <p:bldP spid="4" grpId="1" animBg="1"/>
      <p:bldP spid="7" grpId="0" animBg="1"/>
      <p:bldP spid="7" grpId="1" animBg="1"/>
      <p:bldP spid="13" grpId="0" animBg="1"/>
      <p:bldP spid="13" grpId="1" animBg="1"/>
      <p:bldP spid="17" grpId="0" animBg="1"/>
      <p:bldP spid="1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FF0E08-2556-F288-895F-04AA89C30EC5}"/>
              </a:ext>
            </a:extLst>
          </p:cNvPr>
          <p:cNvSpPr txBox="1"/>
          <p:nvPr/>
        </p:nvSpPr>
        <p:spPr>
          <a:xfrm>
            <a:off x="568135" y="196552"/>
            <a:ext cx="4254911" cy="769441"/>
          </a:xfrm>
          <a:custGeom>
            <a:avLst/>
            <a:gdLst>
              <a:gd name="connsiteX0" fmla="*/ 0 w 4254911"/>
              <a:gd name="connsiteY0" fmla="*/ 0 h 769441"/>
              <a:gd name="connsiteX1" fmla="*/ 446766 w 4254911"/>
              <a:gd name="connsiteY1" fmla="*/ 0 h 769441"/>
              <a:gd name="connsiteX2" fmla="*/ 936080 w 4254911"/>
              <a:gd name="connsiteY2" fmla="*/ 0 h 769441"/>
              <a:gd name="connsiteX3" fmla="*/ 1382846 w 4254911"/>
              <a:gd name="connsiteY3" fmla="*/ 0 h 769441"/>
              <a:gd name="connsiteX4" fmla="*/ 1957259 w 4254911"/>
              <a:gd name="connsiteY4" fmla="*/ 0 h 769441"/>
              <a:gd name="connsiteX5" fmla="*/ 2489123 w 4254911"/>
              <a:gd name="connsiteY5" fmla="*/ 0 h 769441"/>
              <a:gd name="connsiteX6" fmla="*/ 3020987 w 4254911"/>
              <a:gd name="connsiteY6" fmla="*/ 0 h 769441"/>
              <a:gd name="connsiteX7" fmla="*/ 3637949 w 4254911"/>
              <a:gd name="connsiteY7" fmla="*/ 0 h 769441"/>
              <a:gd name="connsiteX8" fmla="*/ 4254911 w 4254911"/>
              <a:gd name="connsiteY8" fmla="*/ 0 h 769441"/>
              <a:gd name="connsiteX9" fmla="*/ 4254911 w 4254911"/>
              <a:gd name="connsiteY9" fmla="*/ 361637 h 769441"/>
              <a:gd name="connsiteX10" fmla="*/ 4254911 w 4254911"/>
              <a:gd name="connsiteY10" fmla="*/ 769441 h 769441"/>
              <a:gd name="connsiteX11" fmla="*/ 3850694 w 4254911"/>
              <a:gd name="connsiteY11" fmla="*/ 769441 h 769441"/>
              <a:gd name="connsiteX12" fmla="*/ 3403929 w 4254911"/>
              <a:gd name="connsiteY12" fmla="*/ 769441 h 769441"/>
              <a:gd name="connsiteX13" fmla="*/ 2829516 w 4254911"/>
              <a:gd name="connsiteY13" fmla="*/ 769441 h 769441"/>
              <a:gd name="connsiteX14" fmla="*/ 2212554 w 4254911"/>
              <a:gd name="connsiteY14" fmla="*/ 769441 h 769441"/>
              <a:gd name="connsiteX15" fmla="*/ 1723239 w 4254911"/>
              <a:gd name="connsiteY15" fmla="*/ 769441 h 769441"/>
              <a:gd name="connsiteX16" fmla="*/ 1106277 w 4254911"/>
              <a:gd name="connsiteY16" fmla="*/ 769441 h 769441"/>
              <a:gd name="connsiteX17" fmla="*/ 659511 w 4254911"/>
              <a:gd name="connsiteY17" fmla="*/ 769441 h 769441"/>
              <a:gd name="connsiteX18" fmla="*/ 0 w 4254911"/>
              <a:gd name="connsiteY18" fmla="*/ 769441 h 769441"/>
              <a:gd name="connsiteX19" fmla="*/ 0 w 4254911"/>
              <a:gd name="connsiteY19" fmla="*/ 407804 h 769441"/>
              <a:gd name="connsiteX20" fmla="*/ 0 w 4254911"/>
              <a:gd name="connsiteY20" fmla="*/ 0 h 769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254911" h="769441" fill="none" extrusionOk="0">
                <a:moveTo>
                  <a:pt x="0" y="0"/>
                </a:moveTo>
                <a:cubicBezTo>
                  <a:pt x="102721" y="-29138"/>
                  <a:pt x="289561" y="14955"/>
                  <a:pt x="446766" y="0"/>
                </a:cubicBezTo>
                <a:cubicBezTo>
                  <a:pt x="603971" y="-14955"/>
                  <a:pt x="720045" y="30020"/>
                  <a:pt x="936080" y="0"/>
                </a:cubicBezTo>
                <a:cubicBezTo>
                  <a:pt x="1152115" y="-30020"/>
                  <a:pt x="1173000" y="39795"/>
                  <a:pt x="1382846" y="0"/>
                </a:cubicBezTo>
                <a:cubicBezTo>
                  <a:pt x="1592692" y="-39795"/>
                  <a:pt x="1827735" y="36623"/>
                  <a:pt x="1957259" y="0"/>
                </a:cubicBezTo>
                <a:cubicBezTo>
                  <a:pt x="2086783" y="-36623"/>
                  <a:pt x="2233779" y="41164"/>
                  <a:pt x="2489123" y="0"/>
                </a:cubicBezTo>
                <a:cubicBezTo>
                  <a:pt x="2744467" y="-41164"/>
                  <a:pt x="2778929" y="25816"/>
                  <a:pt x="3020987" y="0"/>
                </a:cubicBezTo>
                <a:cubicBezTo>
                  <a:pt x="3263045" y="-25816"/>
                  <a:pt x="3343694" y="43116"/>
                  <a:pt x="3637949" y="0"/>
                </a:cubicBezTo>
                <a:cubicBezTo>
                  <a:pt x="3932204" y="-43116"/>
                  <a:pt x="4084512" y="59888"/>
                  <a:pt x="4254911" y="0"/>
                </a:cubicBezTo>
                <a:cubicBezTo>
                  <a:pt x="4265472" y="136101"/>
                  <a:pt x="4234939" y="219030"/>
                  <a:pt x="4254911" y="361637"/>
                </a:cubicBezTo>
                <a:cubicBezTo>
                  <a:pt x="4274883" y="504244"/>
                  <a:pt x="4217585" y="687000"/>
                  <a:pt x="4254911" y="769441"/>
                </a:cubicBezTo>
                <a:cubicBezTo>
                  <a:pt x="4134148" y="779043"/>
                  <a:pt x="3947393" y="741849"/>
                  <a:pt x="3850694" y="769441"/>
                </a:cubicBezTo>
                <a:cubicBezTo>
                  <a:pt x="3753995" y="797033"/>
                  <a:pt x="3597718" y="769421"/>
                  <a:pt x="3403929" y="769441"/>
                </a:cubicBezTo>
                <a:cubicBezTo>
                  <a:pt x="3210141" y="769461"/>
                  <a:pt x="3080604" y="758595"/>
                  <a:pt x="2829516" y="769441"/>
                </a:cubicBezTo>
                <a:cubicBezTo>
                  <a:pt x="2578428" y="780287"/>
                  <a:pt x="2450118" y="742267"/>
                  <a:pt x="2212554" y="769441"/>
                </a:cubicBezTo>
                <a:cubicBezTo>
                  <a:pt x="1974990" y="796615"/>
                  <a:pt x="1832641" y="718025"/>
                  <a:pt x="1723239" y="769441"/>
                </a:cubicBezTo>
                <a:cubicBezTo>
                  <a:pt x="1613838" y="820857"/>
                  <a:pt x="1394141" y="766349"/>
                  <a:pt x="1106277" y="769441"/>
                </a:cubicBezTo>
                <a:cubicBezTo>
                  <a:pt x="818413" y="772533"/>
                  <a:pt x="855880" y="760699"/>
                  <a:pt x="659511" y="769441"/>
                </a:cubicBezTo>
                <a:cubicBezTo>
                  <a:pt x="463142" y="778183"/>
                  <a:pt x="267693" y="746875"/>
                  <a:pt x="0" y="769441"/>
                </a:cubicBezTo>
                <a:cubicBezTo>
                  <a:pt x="-23552" y="666240"/>
                  <a:pt x="41907" y="534319"/>
                  <a:pt x="0" y="407804"/>
                </a:cubicBezTo>
                <a:cubicBezTo>
                  <a:pt x="-41907" y="281289"/>
                  <a:pt x="30671" y="142331"/>
                  <a:pt x="0" y="0"/>
                </a:cubicBezTo>
                <a:close/>
              </a:path>
              <a:path w="4254911" h="769441" stroke="0" extrusionOk="0">
                <a:moveTo>
                  <a:pt x="0" y="0"/>
                </a:moveTo>
                <a:cubicBezTo>
                  <a:pt x="231554" y="-56042"/>
                  <a:pt x="317078" y="28467"/>
                  <a:pt x="489315" y="0"/>
                </a:cubicBezTo>
                <a:cubicBezTo>
                  <a:pt x="661553" y="-28467"/>
                  <a:pt x="744175" y="26876"/>
                  <a:pt x="893531" y="0"/>
                </a:cubicBezTo>
                <a:cubicBezTo>
                  <a:pt x="1042887" y="-26876"/>
                  <a:pt x="1226420" y="65320"/>
                  <a:pt x="1510493" y="0"/>
                </a:cubicBezTo>
                <a:cubicBezTo>
                  <a:pt x="1794566" y="-65320"/>
                  <a:pt x="1778162" y="3173"/>
                  <a:pt x="1999808" y="0"/>
                </a:cubicBezTo>
                <a:cubicBezTo>
                  <a:pt x="2221455" y="-3173"/>
                  <a:pt x="2365692" y="47808"/>
                  <a:pt x="2489123" y="0"/>
                </a:cubicBezTo>
                <a:cubicBezTo>
                  <a:pt x="2612554" y="-47808"/>
                  <a:pt x="2940017" y="45823"/>
                  <a:pt x="3106085" y="0"/>
                </a:cubicBezTo>
                <a:cubicBezTo>
                  <a:pt x="3272153" y="-45823"/>
                  <a:pt x="3368633" y="35158"/>
                  <a:pt x="3552851" y="0"/>
                </a:cubicBezTo>
                <a:cubicBezTo>
                  <a:pt x="3737069" y="-35158"/>
                  <a:pt x="3979567" y="40969"/>
                  <a:pt x="4254911" y="0"/>
                </a:cubicBezTo>
                <a:cubicBezTo>
                  <a:pt x="4264994" y="176249"/>
                  <a:pt x="4253492" y="212233"/>
                  <a:pt x="4254911" y="400109"/>
                </a:cubicBezTo>
                <a:cubicBezTo>
                  <a:pt x="4256330" y="587985"/>
                  <a:pt x="4221836" y="657166"/>
                  <a:pt x="4254911" y="769441"/>
                </a:cubicBezTo>
                <a:cubicBezTo>
                  <a:pt x="4074609" y="806040"/>
                  <a:pt x="3874651" y="753329"/>
                  <a:pt x="3723047" y="769441"/>
                </a:cubicBezTo>
                <a:cubicBezTo>
                  <a:pt x="3571443" y="785553"/>
                  <a:pt x="3461846" y="747362"/>
                  <a:pt x="3233732" y="769441"/>
                </a:cubicBezTo>
                <a:cubicBezTo>
                  <a:pt x="3005618" y="791520"/>
                  <a:pt x="2901077" y="722913"/>
                  <a:pt x="2616770" y="769441"/>
                </a:cubicBezTo>
                <a:cubicBezTo>
                  <a:pt x="2332463" y="815969"/>
                  <a:pt x="2269713" y="756851"/>
                  <a:pt x="1999808" y="769441"/>
                </a:cubicBezTo>
                <a:cubicBezTo>
                  <a:pt x="1729903" y="782031"/>
                  <a:pt x="1727288" y="729063"/>
                  <a:pt x="1553043" y="769441"/>
                </a:cubicBezTo>
                <a:cubicBezTo>
                  <a:pt x="1378798" y="809819"/>
                  <a:pt x="1274795" y="746181"/>
                  <a:pt x="1021179" y="769441"/>
                </a:cubicBezTo>
                <a:cubicBezTo>
                  <a:pt x="767563" y="792701"/>
                  <a:pt x="371076" y="768193"/>
                  <a:pt x="0" y="769441"/>
                </a:cubicBezTo>
                <a:cubicBezTo>
                  <a:pt x="-27457" y="660618"/>
                  <a:pt x="33091" y="517877"/>
                  <a:pt x="0" y="384721"/>
                </a:cubicBezTo>
                <a:cubicBezTo>
                  <a:pt x="-33091" y="251565"/>
                  <a:pt x="20565" y="84024"/>
                  <a:pt x="0" y="0"/>
                </a:cubicBezTo>
                <a:close/>
              </a:path>
            </a:pathLst>
          </a:custGeom>
          <a:solidFill>
            <a:srgbClr val="271137"/>
          </a:solidFill>
          <a:ln w="38100">
            <a:solidFill>
              <a:srgbClr val="BE95CF"/>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txBody>
          <a:bodyPr wrap="square">
            <a:spAutoFit/>
          </a:bodyPr>
          <a:lstStyle/>
          <a:p>
            <a:r>
              <a:rPr lang="en-US" sz="4400" b="1" dirty="0">
                <a:solidFill>
                  <a:srgbClr val="7030A0"/>
                </a:solidFill>
                <a:latin typeface="Segoe UI Black" panose="020B0A02040204020203" pitchFamily="34" charset="0"/>
                <a:ea typeface="Segoe UI Black" panose="020B0A02040204020203" pitchFamily="34" charset="0"/>
              </a:rPr>
              <a:t>Excursion Club</a:t>
            </a:r>
          </a:p>
        </p:txBody>
      </p:sp>
      <p:grpSp>
        <p:nvGrpSpPr>
          <p:cNvPr id="23" name="Group 22">
            <a:extLst>
              <a:ext uri="{FF2B5EF4-FFF2-40B4-BE49-F238E27FC236}">
                <a16:creationId xmlns:a16="http://schemas.microsoft.com/office/drawing/2014/main" id="{6A5A4E23-B65E-8294-C960-82ABD0E01116}"/>
              </a:ext>
            </a:extLst>
          </p:cNvPr>
          <p:cNvGrpSpPr/>
          <p:nvPr/>
        </p:nvGrpSpPr>
        <p:grpSpPr>
          <a:xfrm>
            <a:off x="105590" y="841506"/>
            <a:ext cx="8129622" cy="1977144"/>
            <a:chOff x="339813" y="766754"/>
            <a:chExt cx="7345415" cy="2069909"/>
          </a:xfrm>
        </p:grpSpPr>
        <p:pic>
          <p:nvPicPr>
            <p:cNvPr id="2050" name="Picture 2" descr="NYC Events In December 2025 Including ...">
              <a:extLst>
                <a:ext uri="{FF2B5EF4-FFF2-40B4-BE49-F238E27FC236}">
                  <a16:creationId xmlns:a16="http://schemas.microsoft.com/office/drawing/2014/main" id="{3116DAAF-59BC-A099-7800-EE22929061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813" y="1049149"/>
              <a:ext cx="2395638" cy="1787514"/>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New York City Logo Images – Browse 60 ...">
              <a:extLst>
                <a:ext uri="{FF2B5EF4-FFF2-40B4-BE49-F238E27FC236}">
                  <a16:creationId xmlns:a16="http://schemas.microsoft.com/office/drawing/2014/main" id="{AB3D0B6A-05CD-E602-C804-0804C25103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4455" y="978778"/>
              <a:ext cx="1420762" cy="1427105"/>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87B050D3-787B-D011-9318-9CCF2A882793}"/>
                </a:ext>
              </a:extLst>
            </p:cNvPr>
            <p:cNvSpPr txBox="1"/>
            <p:nvPr/>
          </p:nvSpPr>
          <p:spPr>
            <a:xfrm>
              <a:off x="5152407" y="766754"/>
              <a:ext cx="2532821" cy="1063316"/>
            </a:xfrm>
            <a:custGeom>
              <a:avLst/>
              <a:gdLst>
                <a:gd name="connsiteX0" fmla="*/ 0 w 2803229"/>
                <a:gd name="connsiteY0" fmla="*/ 0 h 1015663"/>
                <a:gd name="connsiteX1" fmla="*/ 2803229 w 2803229"/>
                <a:gd name="connsiteY1" fmla="*/ 0 h 1015663"/>
                <a:gd name="connsiteX2" fmla="*/ 2803229 w 2803229"/>
                <a:gd name="connsiteY2" fmla="*/ 1015663 h 1015663"/>
                <a:gd name="connsiteX3" fmla="*/ 0 w 2803229"/>
                <a:gd name="connsiteY3" fmla="*/ 1015663 h 1015663"/>
                <a:gd name="connsiteX4" fmla="*/ 0 w 2803229"/>
                <a:gd name="connsiteY4" fmla="*/ 0 h 10156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03229" h="1015663" fill="none" extrusionOk="0">
                  <a:moveTo>
                    <a:pt x="0" y="0"/>
                  </a:moveTo>
                  <a:cubicBezTo>
                    <a:pt x="882902" y="-49533"/>
                    <a:pt x="2185947" y="-14809"/>
                    <a:pt x="2803229" y="0"/>
                  </a:cubicBezTo>
                  <a:cubicBezTo>
                    <a:pt x="2717981" y="249582"/>
                    <a:pt x="2884036" y="889491"/>
                    <a:pt x="2803229" y="1015663"/>
                  </a:cubicBezTo>
                  <a:cubicBezTo>
                    <a:pt x="1653737" y="967432"/>
                    <a:pt x="1376045" y="1100118"/>
                    <a:pt x="0" y="1015663"/>
                  </a:cubicBezTo>
                  <a:cubicBezTo>
                    <a:pt x="46534" y="691205"/>
                    <a:pt x="35510" y="501986"/>
                    <a:pt x="0" y="0"/>
                  </a:cubicBezTo>
                  <a:close/>
                </a:path>
                <a:path w="2803229" h="1015663" stroke="0" extrusionOk="0">
                  <a:moveTo>
                    <a:pt x="0" y="0"/>
                  </a:moveTo>
                  <a:cubicBezTo>
                    <a:pt x="1212078" y="118645"/>
                    <a:pt x="2407155" y="116012"/>
                    <a:pt x="2803229" y="0"/>
                  </a:cubicBezTo>
                  <a:cubicBezTo>
                    <a:pt x="2772115" y="243736"/>
                    <a:pt x="2742999" y="806251"/>
                    <a:pt x="2803229" y="1015663"/>
                  </a:cubicBezTo>
                  <a:cubicBezTo>
                    <a:pt x="1769293" y="1150263"/>
                    <a:pt x="593894" y="858467"/>
                    <a:pt x="0" y="1015663"/>
                  </a:cubicBezTo>
                  <a:cubicBezTo>
                    <a:pt x="-5118" y="569580"/>
                    <a:pt x="57277" y="186099"/>
                    <a:pt x="0" y="0"/>
                  </a:cubicBezTo>
                  <a:close/>
                </a:path>
              </a:pathLst>
            </a:custGeom>
            <a:solidFill>
              <a:schemeClr val="accent2">
                <a:lumMod val="20000"/>
                <a:lumOff val="80000"/>
              </a:schemeClr>
            </a:solidFill>
            <a:ln w="44450" cap="flat">
              <a:solidFill>
                <a:srgbClr val="FF0000"/>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txBody>
            <a:bodyPr wrap="square" rtlCol="0">
              <a:spAutoFit/>
            </a:bodyPr>
            <a:lstStyle/>
            <a:p>
              <a:pPr algn="ctr"/>
              <a:r>
                <a:rPr lang="en-US" sz="2400" dirty="0">
                  <a:solidFill>
                    <a:srgbClr val="FF0000"/>
                  </a:solidFill>
                  <a:latin typeface="Alasassy Caps" pitchFamily="2" charset="0"/>
                  <a:ea typeface="Calibri" panose="020F0502020204030204" pitchFamily="34" charset="0"/>
                  <a:cs typeface="Calibri" panose="020F0502020204030204" pitchFamily="34" charset="0"/>
                </a:rPr>
                <a:t>Bus</a:t>
              </a:r>
              <a:r>
                <a:rPr lang="en-US" sz="2400" dirty="0">
                  <a:latin typeface="Alasassy Caps" pitchFamily="2" charset="0"/>
                  <a:ea typeface="Calibri" panose="020F0502020204030204" pitchFamily="34" charset="0"/>
                  <a:cs typeface="Calibri" panose="020F0502020204030204" pitchFamily="34" charset="0"/>
                </a:rPr>
                <a:t> </a:t>
              </a:r>
              <a:r>
                <a:rPr lang="en-US" sz="2400" dirty="0">
                  <a:solidFill>
                    <a:srgbClr val="00B050"/>
                  </a:solidFill>
                  <a:latin typeface="Alasassy Caps" pitchFamily="2" charset="0"/>
                  <a:ea typeface="Calibri" panose="020F0502020204030204" pitchFamily="34" charset="0"/>
                  <a:cs typeface="Calibri" panose="020F0502020204030204" pitchFamily="34" charset="0"/>
                </a:rPr>
                <a:t>trip</a:t>
              </a:r>
              <a:r>
                <a:rPr lang="en-US" sz="2400" dirty="0">
                  <a:latin typeface="Alasassy Caps" pitchFamily="2" charset="0"/>
                  <a:ea typeface="Calibri" panose="020F0502020204030204" pitchFamily="34" charset="0"/>
                  <a:cs typeface="Calibri" panose="020F0502020204030204" pitchFamily="34" charset="0"/>
                </a:rPr>
                <a:t> to New York City on December 6</a:t>
              </a:r>
              <a:r>
                <a:rPr lang="en-US" sz="2400" baseline="30000" dirty="0">
                  <a:latin typeface="Alasassy Caps" pitchFamily="2" charset="0"/>
                  <a:ea typeface="Calibri" panose="020F0502020204030204" pitchFamily="34" charset="0"/>
                  <a:cs typeface="Calibri" panose="020F0502020204030204" pitchFamily="34" charset="0"/>
                </a:rPr>
                <a:t>th</a:t>
              </a:r>
              <a:r>
                <a:rPr lang="en-US" sz="2400" dirty="0">
                  <a:latin typeface="Alasassy Caps" pitchFamily="2" charset="0"/>
                  <a:ea typeface="Calibri" panose="020F0502020204030204" pitchFamily="34" charset="0"/>
                  <a:cs typeface="Calibri" panose="020F0502020204030204" pitchFamily="34" charset="0"/>
                </a:rPr>
                <a:t>! </a:t>
              </a:r>
            </a:p>
            <a:p>
              <a:pPr algn="ctr"/>
              <a:r>
                <a:rPr lang="en-US" sz="1200" i="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hlinkClick r:id="rId4" action="ppaction://hlinkfile">
                    <a:extLst>
                      <a:ext uri="{A12FA001-AC4F-418D-AE19-62706E023703}">
                        <ahyp:hlinkClr xmlns:ahyp="http://schemas.microsoft.com/office/drawing/2018/hyperlinkcolor" val="tx"/>
                      </a:ext>
                    </a:extLst>
                  </a:hlinkClick>
                </a:rPr>
                <a:t>Click for a flyer!</a:t>
              </a:r>
              <a:endParaRPr lang="en-US" sz="1200" i="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2060" name="Picture 12" descr="Scribble Vector - Swirly Arrow ...">
              <a:extLst>
                <a:ext uri="{FF2B5EF4-FFF2-40B4-BE49-F238E27FC236}">
                  <a16:creationId xmlns:a16="http://schemas.microsoft.com/office/drawing/2014/main" id="{664B75A8-0286-9395-5FCD-A4A6CB8C2B78}"/>
                </a:ext>
              </a:extLst>
            </p:cNvPr>
            <p:cNvPicPr>
              <a:picLocks noChangeAspect="1" noChangeArrowheads="1"/>
            </p:cNvPicPr>
            <p:nvPr/>
          </p:nvPicPr>
          <p:blipFill rotWithShape="1">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rcRect l="26486" t="1510" r="22779" b="5977"/>
            <a:stretch>
              <a:fillRect/>
            </a:stretch>
          </p:blipFill>
          <p:spPr bwMode="auto">
            <a:xfrm flipH="1">
              <a:off x="4467624" y="1440806"/>
              <a:ext cx="618301" cy="745757"/>
            </a:xfrm>
            <a:prstGeom prst="rect">
              <a:avLst/>
            </a:prstGeom>
            <a:gradFill>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gradFill>
            <a:effectLst>
              <a:outerShdw blurRad="50800" dist="50800" dir="5400000" algn="ctr" rotWithShape="0">
                <a:schemeClr val="bg1"/>
              </a:outerShdw>
            </a:effectLst>
          </p:spPr>
        </p:pic>
      </p:grpSp>
      <p:grpSp>
        <p:nvGrpSpPr>
          <p:cNvPr id="22" name="Group 21">
            <a:extLst>
              <a:ext uri="{FF2B5EF4-FFF2-40B4-BE49-F238E27FC236}">
                <a16:creationId xmlns:a16="http://schemas.microsoft.com/office/drawing/2014/main" id="{9A4E99D5-C91F-0621-9F7C-82AB63633AFF}"/>
              </a:ext>
            </a:extLst>
          </p:cNvPr>
          <p:cNvGrpSpPr/>
          <p:nvPr/>
        </p:nvGrpSpPr>
        <p:grpSpPr>
          <a:xfrm>
            <a:off x="6781137" y="2030114"/>
            <a:ext cx="5431102" cy="3478109"/>
            <a:chOff x="6589366" y="2927633"/>
            <a:chExt cx="5431102" cy="3478109"/>
          </a:xfrm>
        </p:grpSpPr>
        <p:pic>
          <p:nvPicPr>
            <p:cNvPr id="12" name="Picture 8" descr="Hartford Wolf Pack - YouTube">
              <a:extLst>
                <a:ext uri="{FF2B5EF4-FFF2-40B4-BE49-F238E27FC236}">
                  <a16:creationId xmlns:a16="http://schemas.microsoft.com/office/drawing/2014/main" id="{9D66ECAC-5A27-EE99-C7B8-53175733706E}"/>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9715" t="3958" r="8753" b="13211"/>
            <a:stretch>
              <a:fillRect/>
            </a:stretch>
          </p:blipFill>
          <p:spPr bwMode="auto">
            <a:xfrm>
              <a:off x="6893112" y="4226351"/>
              <a:ext cx="1201469" cy="121874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Rounded Corners 7">
              <a:extLst>
                <a:ext uri="{FF2B5EF4-FFF2-40B4-BE49-F238E27FC236}">
                  <a16:creationId xmlns:a16="http://schemas.microsoft.com/office/drawing/2014/main" id="{82617FBA-5C21-92ED-CD92-0AF80B73C137}"/>
                </a:ext>
              </a:extLst>
            </p:cNvPr>
            <p:cNvSpPr/>
            <p:nvPr/>
          </p:nvSpPr>
          <p:spPr>
            <a:xfrm>
              <a:off x="9988006" y="2960601"/>
              <a:ext cx="2032462" cy="3445141"/>
            </a:xfrm>
            <a:prstGeom prst="roundRect">
              <a:avLst/>
            </a:prstGeom>
            <a:solidFill>
              <a:srgbClr val="D9FFFF"/>
            </a:solidFill>
            <a:ln w="41275">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The Hartford Wolf Pack are excited to welcome Electric Boat Excursion Club on Sat. </a:t>
              </a:r>
              <a:r>
                <a:rPr lang="en-US" sz="1100" b="1" i="1" dirty="0">
                  <a:solidFill>
                    <a:schemeClr val="tx1"/>
                  </a:solidFill>
                  <a:latin typeface="Calibri" panose="020F0502020204030204" pitchFamily="34" charset="0"/>
                  <a:ea typeface="Calibri" panose="020F0502020204030204" pitchFamily="34" charset="0"/>
                  <a:cs typeface="Calibri" panose="020F0502020204030204" pitchFamily="34" charset="0"/>
                </a:rPr>
                <a:t>January 10th </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7:30PM for their annual Teddy Bear Toss as they take on the Providence Bruins at the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PeoplesBank</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Arena! A block of seats in Section 123 are available for $20 plus taxes and fees. Bring your new or gently used stuffed animals to be collected and donated to the </a:t>
              </a:r>
              <a:r>
                <a:rPr lang="en-US" sz="1100" dirty="0">
                  <a:solidFill>
                    <a:srgbClr val="2B16AA"/>
                  </a:solidFill>
                  <a:latin typeface="Calibri" panose="020F0502020204030204" pitchFamily="34" charset="0"/>
                  <a:ea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Connecticut Children’s Medical Center</a:t>
              </a:r>
              <a:r>
                <a:rPr lang="en-US" sz="1100" dirty="0">
                  <a:solidFill>
                    <a:srgbClr val="2B16AA"/>
                  </a:solidFill>
                  <a:latin typeface="Calibri" panose="020F0502020204030204" pitchFamily="34" charset="0"/>
                  <a:ea typeface="Calibri" panose="020F0502020204030204" pitchFamily="34" charset="0"/>
                  <a:cs typeface="Calibri" panose="020F0502020204030204" pitchFamily="34" charset="0"/>
                </a:rPr>
                <a:t>.</a:t>
              </a:r>
            </a:p>
            <a:p>
              <a:pPr algn="ctr"/>
              <a:endParaRPr lang="en-US" sz="110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r>
                <a:rPr lang="en-US" sz="1100" i="1" dirty="0">
                  <a:solidFill>
                    <a:schemeClr val="tx1"/>
                  </a:solidFill>
                  <a:latin typeface="Calibri" panose="020F0502020204030204" pitchFamily="34" charset="0"/>
                  <a:ea typeface="Calibri" panose="020F0502020204030204" pitchFamily="34" charset="0"/>
                  <a:cs typeface="Calibri" panose="020F0502020204030204" pitchFamily="34" charset="0"/>
                </a:rPr>
                <a:t>The last day to purchase tickets is December 26</a:t>
              </a:r>
              <a:r>
                <a:rPr lang="en-US" sz="1100" i="1" baseline="30000" dirty="0">
                  <a:solidFill>
                    <a:schemeClr val="tx1"/>
                  </a:solidFill>
                  <a:latin typeface="Calibri" panose="020F0502020204030204" pitchFamily="34" charset="0"/>
                  <a:ea typeface="Calibri" panose="020F0502020204030204" pitchFamily="34" charset="0"/>
                  <a:cs typeface="Calibri" panose="020F0502020204030204" pitchFamily="34" charset="0"/>
                </a:rPr>
                <a:t>th.</a:t>
              </a:r>
              <a:endParaRPr lang="en-US" sz="110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pic>
          <p:nvPicPr>
            <p:cNvPr id="16" name="Picture 10" descr="Buy Providence Bruins Logo Svg Png File">
              <a:extLst>
                <a:ext uri="{FF2B5EF4-FFF2-40B4-BE49-F238E27FC236}">
                  <a16:creationId xmlns:a16="http://schemas.microsoft.com/office/drawing/2014/main" id="{15E42A69-CAE6-4C19-8B45-C39791A4CA0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515117" y="4827257"/>
              <a:ext cx="1201469" cy="1199644"/>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C16BCA38-31ED-B3B0-9198-63FAA24E3AB7}"/>
                </a:ext>
              </a:extLst>
            </p:cNvPr>
            <p:cNvSpPr txBox="1"/>
            <p:nvPr/>
          </p:nvSpPr>
          <p:spPr>
            <a:xfrm>
              <a:off x="6589366" y="2927633"/>
              <a:ext cx="3278296" cy="1077218"/>
            </a:xfrm>
            <a:custGeom>
              <a:avLst/>
              <a:gdLst>
                <a:gd name="connsiteX0" fmla="*/ 0 w 3278296"/>
                <a:gd name="connsiteY0" fmla="*/ 0 h 1077218"/>
                <a:gd name="connsiteX1" fmla="*/ 721225 w 3278296"/>
                <a:gd name="connsiteY1" fmla="*/ 0 h 1077218"/>
                <a:gd name="connsiteX2" fmla="*/ 1409667 w 3278296"/>
                <a:gd name="connsiteY2" fmla="*/ 0 h 1077218"/>
                <a:gd name="connsiteX3" fmla="*/ 2098109 w 3278296"/>
                <a:gd name="connsiteY3" fmla="*/ 0 h 1077218"/>
                <a:gd name="connsiteX4" fmla="*/ 2655420 w 3278296"/>
                <a:gd name="connsiteY4" fmla="*/ 0 h 1077218"/>
                <a:gd name="connsiteX5" fmla="*/ 3278296 w 3278296"/>
                <a:gd name="connsiteY5" fmla="*/ 0 h 1077218"/>
                <a:gd name="connsiteX6" fmla="*/ 3278296 w 3278296"/>
                <a:gd name="connsiteY6" fmla="*/ 549381 h 1077218"/>
                <a:gd name="connsiteX7" fmla="*/ 3278296 w 3278296"/>
                <a:gd name="connsiteY7" fmla="*/ 1077218 h 1077218"/>
                <a:gd name="connsiteX8" fmla="*/ 2622637 w 3278296"/>
                <a:gd name="connsiteY8" fmla="*/ 1077218 h 1077218"/>
                <a:gd name="connsiteX9" fmla="*/ 2065326 w 3278296"/>
                <a:gd name="connsiteY9" fmla="*/ 1077218 h 1077218"/>
                <a:gd name="connsiteX10" fmla="*/ 1508016 w 3278296"/>
                <a:gd name="connsiteY10" fmla="*/ 1077218 h 1077218"/>
                <a:gd name="connsiteX11" fmla="*/ 819574 w 3278296"/>
                <a:gd name="connsiteY11" fmla="*/ 1077218 h 1077218"/>
                <a:gd name="connsiteX12" fmla="*/ 0 w 3278296"/>
                <a:gd name="connsiteY12" fmla="*/ 1077218 h 1077218"/>
                <a:gd name="connsiteX13" fmla="*/ 0 w 3278296"/>
                <a:gd name="connsiteY13" fmla="*/ 517065 h 1077218"/>
                <a:gd name="connsiteX14" fmla="*/ 0 w 3278296"/>
                <a:gd name="connsiteY14" fmla="*/ 0 h 1077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278296" h="1077218" fill="none" extrusionOk="0">
                  <a:moveTo>
                    <a:pt x="0" y="0"/>
                  </a:moveTo>
                  <a:cubicBezTo>
                    <a:pt x="221321" y="31274"/>
                    <a:pt x="566047" y="24328"/>
                    <a:pt x="721225" y="0"/>
                  </a:cubicBezTo>
                  <a:cubicBezTo>
                    <a:pt x="876403" y="-24328"/>
                    <a:pt x="1212005" y="-5983"/>
                    <a:pt x="1409667" y="0"/>
                  </a:cubicBezTo>
                  <a:cubicBezTo>
                    <a:pt x="1607329" y="5983"/>
                    <a:pt x="1939382" y="2248"/>
                    <a:pt x="2098109" y="0"/>
                  </a:cubicBezTo>
                  <a:cubicBezTo>
                    <a:pt x="2256836" y="-2248"/>
                    <a:pt x="2482218" y="25437"/>
                    <a:pt x="2655420" y="0"/>
                  </a:cubicBezTo>
                  <a:cubicBezTo>
                    <a:pt x="2828622" y="-25437"/>
                    <a:pt x="3143422" y="-20156"/>
                    <a:pt x="3278296" y="0"/>
                  </a:cubicBezTo>
                  <a:cubicBezTo>
                    <a:pt x="3287713" y="216285"/>
                    <a:pt x="3290401" y="332499"/>
                    <a:pt x="3278296" y="549381"/>
                  </a:cubicBezTo>
                  <a:cubicBezTo>
                    <a:pt x="3266191" y="766263"/>
                    <a:pt x="3287445" y="887231"/>
                    <a:pt x="3278296" y="1077218"/>
                  </a:cubicBezTo>
                  <a:cubicBezTo>
                    <a:pt x="3123010" y="1052021"/>
                    <a:pt x="2827411" y="1069690"/>
                    <a:pt x="2622637" y="1077218"/>
                  </a:cubicBezTo>
                  <a:cubicBezTo>
                    <a:pt x="2417863" y="1084746"/>
                    <a:pt x="2285457" y="1090926"/>
                    <a:pt x="2065326" y="1077218"/>
                  </a:cubicBezTo>
                  <a:cubicBezTo>
                    <a:pt x="1845195" y="1063510"/>
                    <a:pt x="1628714" y="1102307"/>
                    <a:pt x="1508016" y="1077218"/>
                  </a:cubicBezTo>
                  <a:cubicBezTo>
                    <a:pt x="1387318" y="1052130"/>
                    <a:pt x="1039144" y="1072507"/>
                    <a:pt x="819574" y="1077218"/>
                  </a:cubicBezTo>
                  <a:cubicBezTo>
                    <a:pt x="600004" y="1081929"/>
                    <a:pt x="393159" y="1080772"/>
                    <a:pt x="0" y="1077218"/>
                  </a:cubicBezTo>
                  <a:cubicBezTo>
                    <a:pt x="7557" y="884810"/>
                    <a:pt x="-5515" y="774624"/>
                    <a:pt x="0" y="517065"/>
                  </a:cubicBezTo>
                  <a:cubicBezTo>
                    <a:pt x="5515" y="259506"/>
                    <a:pt x="22184" y="126685"/>
                    <a:pt x="0" y="0"/>
                  </a:cubicBezTo>
                  <a:close/>
                </a:path>
                <a:path w="3278296" h="1077218" stroke="0" extrusionOk="0">
                  <a:moveTo>
                    <a:pt x="0" y="0"/>
                  </a:moveTo>
                  <a:cubicBezTo>
                    <a:pt x="183628" y="5844"/>
                    <a:pt x="416942" y="-1231"/>
                    <a:pt x="622876" y="0"/>
                  </a:cubicBezTo>
                  <a:cubicBezTo>
                    <a:pt x="828810" y="1231"/>
                    <a:pt x="997395" y="-5295"/>
                    <a:pt x="1180187" y="0"/>
                  </a:cubicBezTo>
                  <a:cubicBezTo>
                    <a:pt x="1362979" y="5295"/>
                    <a:pt x="1665431" y="-25960"/>
                    <a:pt x="1901412" y="0"/>
                  </a:cubicBezTo>
                  <a:cubicBezTo>
                    <a:pt x="2137394" y="25960"/>
                    <a:pt x="2221276" y="7490"/>
                    <a:pt x="2524288" y="0"/>
                  </a:cubicBezTo>
                  <a:cubicBezTo>
                    <a:pt x="2827300" y="-7490"/>
                    <a:pt x="2970461" y="-8026"/>
                    <a:pt x="3278296" y="0"/>
                  </a:cubicBezTo>
                  <a:cubicBezTo>
                    <a:pt x="3278737" y="260142"/>
                    <a:pt x="3274019" y="297784"/>
                    <a:pt x="3278296" y="560153"/>
                  </a:cubicBezTo>
                  <a:cubicBezTo>
                    <a:pt x="3282573" y="822522"/>
                    <a:pt x="3272084" y="836804"/>
                    <a:pt x="3278296" y="1077218"/>
                  </a:cubicBezTo>
                  <a:cubicBezTo>
                    <a:pt x="3140385" y="1078674"/>
                    <a:pt x="2816313" y="1062420"/>
                    <a:pt x="2622637" y="1077218"/>
                  </a:cubicBezTo>
                  <a:cubicBezTo>
                    <a:pt x="2428961" y="1092016"/>
                    <a:pt x="2246873" y="1098434"/>
                    <a:pt x="2065326" y="1077218"/>
                  </a:cubicBezTo>
                  <a:cubicBezTo>
                    <a:pt x="1883779" y="1056002"/>
                    <a:pt x="1680152" y="1046796"/>
                    <a:pt x="1409667" y="1077218"/>
                  </a:cubicBezTo>
                  <a:cubicBezTo>
                    <a:pt x="1139182" y="1107640"/>
                    <a:pt x="942659" y="1055554"/>
                    <a:pt x="754008" y="1077218"/>
                  </a:cubicBezTo>
                  <a:cubicBezTo>
                    <a:pt x="565357" y="1098882"/>
                    <a:pt x="260372" y="1057436"/>
                    <a:pt x="0" y="1077218"/>
                  </a:cubicBezTo>
                  <a:cubicBezTo>
                    <a:pt x="-25049" y="895646"/>
                    <a:pt x="15216" y="693556"/>
                    <a:pt x="0" y="517065"/>
                  </a:cubicBezTo>
                  <a:cubicBezTo>
                    <a:pt x="-15216" y="340574"/>
                    <a:pt x="1298" y="104842"/>
                    <a:pt x="0" y="0"/>
                  </a:cubicBezTo>
                  <a:close/>
                </a:path>
              </a:pathLst>
            </a:custGeom>
            <a:solidFill>
              <a:schemeClr val="bg1">
                <a:lumMod val="85000"/>
              </a:schemeClr>
            </a:solidFill>
            <a:ln w="28575">
              <a:solidFill>
                <a:srgbClr val="00206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square" rtlCol="0">
              <a:spAutoFit/>
            </a:bodyPr>
            <a:lstStyle/>
            <a:p>
              <a:pPr algn="ctr"/>
              <a:r>
                <a:rPr lang="en-US" sz="1600" dirty="0">
                  <a:ln w="28575">
                    <a:noFill/>
                    <a:bevel/>
                  </a:ln>
                  <a:solidFill>
                    <a:srgbClr val="2B16AA"/>
                  </a:solidFill>
                  <a:latin typeface="Cavolini" panose="03000502040302020204" pitchFamily="66" charset="0"/>
                  <a:ea typeface="Wandohope" panose="020B0503020000020004" pitchFamily="18" charset="-128"/>
                  <a:cs typeface="Cavolini" panose="03000502040302020204" pitchFamily="66" charset="0"/>
                </a:rPr>
                <a:t>Reserved seats in Section 123 in Hartford at the newly renovated </a:t>
              </a:r>
              <a:r>
                <a:rPr lang="en-US" sz="1600" dirty="0" err="1">
                  <a:ln w="28575">
                    <a:noFill/>
                    <a:bevel/>
                  </a:ln>
                  <a:solidFill>
                    <a:srgbClr val="2B16AA"/>
                  </a:solidFill>
                  <a:latin typeface="Cavolini" panose="03000502040302020204" pitchFamily="66" charset="0"/>
                  <a:ea typeface="Wandohope" panose="020B0503020000020004" pitchFamily="18" charset="-128"/>
                  <a:cs typeface="Cavolini" panose="03000502040302020204" pitchFamily="66" charset="0"/>
                </a:rPr>
                <a:t>PeoplesBank</a:t>
              </a:r>
              <a:r>
                <a:rPr lang="en-US" sz="1600" dirty="0">
                  <a:ln w="28575">
                    <a:noFill/>
                    <a:bevel/>
                  </a:ln>
                  <a:solidFill>
                    <a:srgbClr val="2B16AA"/>
                  </a:solidFill>
                  <a:latin typeface="Cavolini" panose="03000502040302020204" pitchFamily="66" charset="0"/>
                  <a:ea typeface="Wandohope" panose="020B0503020000020004" pitchFamily="18" charset="-128"/>
                  <a:cs typeface="Cavolini" panose="03000502040302020204" pitchFamily="66" charset="0"/>
                </a:rPr>
                <a:t> Arena!</a:t>
              </a:r>
            </a:p>
          </p:txBody>
        </p:sp>
        <p:pic>
          <p:nvPicPr>
            <p:cNvPr id="2062" name="Picture 14" descr="Free Cursive Style Swirly Arrow SVG ...">
              <a:extLst>
                <a:ext uri="{FF2B5EF4-FFF2-40B4-BE49-F238E27FC236}">
                  <a16:creationId xmlns:a16="http://schemas.microsoft.com/office/drawing/2014/main" id="{87189D56-A9EF-5C0B-39C6-EB72C24B8015}"/>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rot="4895132">
              <a:off x="8474411" y="4046825"/>
              <a:ext cx="482402" cy="693936"/>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67E873D-855D-1833-E4C6-D7232412B994}"/>
                </a:ext>
              </a:extLst>
            </p:cNvPr>
            <p:cNvSpPr txBox="1"/>
            <p:nvPr/>
          </p:nvSpPr>
          <p:spPr>
            <a:xfrm>
              <a:off x="8124031" y="4906127"/>
              <a:ext cx="467361" cy="461665"/>
            </a:xfrm>
            <a:prstGeom prst="rect">
              <a:avLst/>
            </a:prstGeom>
            <a:noFill/>
          </p:spPr>
          <p:txBody>
            <a:bodyPr wrap="square" rtlCol="0">
              <a:spAutoFit/>
            </a:bodyPr>
            <a:lstStyle/>
            <a:p>
              <a:r>
                <a:rPr lang="en-US" sz="2400" dirty="0">
                  <a:solidFill>
                    <a:srgbClr val="0099CC"/>
                  </a:solidFill>
                  <a:latin typeface="Warung Kopi" panose="02000500000000000000" pitchFamily="2" charset="0"/>
                </a:rPr>
                <a:t>vs</a:t>
              </a:r>
            </a:p>
          </p:txBody>
        </p:sp>
      </p:grpSp>
      <p:grpSp>
        <p:nvGrpSpPr>
          <p:cNvPr id="24" name="Group 23">
            <a:extLst>
              <a:ext uri="{FF2B5EF4-FFF2-40B4-BE49-F238E27FC236}">
                <a16:creationId xmlns:a16="http://schemas.microsoft.com/office/drawing/2014/main" id="{E663642D-6D34-FBDC-08BC-F24081DBFA67}"/>
              </a:ext>
            </a:extLst>
          </p:cNvPr>
          <p:cNvGrpSpPr/>
          <p:nvPr/>
        </p:nvGrpSpPr>
        <p:grpSpPr>
          <a:xfrm>
            <a:off x="274747" y="3036445"/>
            <a:ext cx="6069261" cy="3557625"/>
            <a:chOff x="-1251" y="3117774"/>
            <a:chExt cx="6069261" cy="3557625"/>
          </a:xfrm>
          <a:solidFill>
            <a:srgbClr val="D9FFFF"/>
          </a:solidFill>
        </p:grpSpPr>
        <p:pic>
          <p:nvPicPr>
            <p:cNvPr id="2056" name="Picture 8" descr="Spiral arrow|D-1247687|Regular Cut">
              <a:extLst>
                <a:ext uri="{FF2B5EF4-FFF2-40B4-BE49-F238E27FC236}">
                  <a16:creationId xmlns:a16="http://schemas.microsoft.com/office/drawing/2014/main" id="{18942EE4-7437-6F8C-BACC-343594C2DFE9}"/>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l="17093" t="12486" r="12232" b="23199"/>
            <a:stretch>
              <a:fillRect/>
            </a:stretch>
          </p:blipFill>
          <p:spPr bwMode="auto">
            <a:xfrm rot="10800000">
              <a:off x="3740432" y="3772939"/>
              <a:ext cx="1204012" cy="1095662"/>
            </a:xfrm>
            <a:prstGeom prst="rect">
              <a:avLst/>
            </a:prstGeom>
            <a:grpFill/>
            <a:effectLst>
              <a:outerShdw blurRad="50800" dist="50800" dir="5400000" algn="ctr" rotWithShape="0">
                <a:schemeClr val="bg1"/>
              </a:outerShdw>
            </a:effectLst>
          </p:spPr>
        </p:pic>
        <p:sp>
          <p:nvSpPr>
            <p:cNvPr id="11" name="Rectangle: Rounded Corners 10">
              <a:extLst>
                <a:ext uri="{FF2B5EF4-FFF2-40B4-BE49-F238E27FC236}">
                  <a16:creationId xmlns:a16="http://schemas.microsoft.com/office/drawing/2014/main" id="{2FDB022B-D68E-8D00-FFB1-BB991A7FAEF6}"/>
                </a:ext>
              </a:extLst>
            </p:cNvPr>
            <p:cNvSpPr/>
            <p:nvPr/>
          </p:nvSpPr>
          <p:spPr>
            <a:xfrm>
              <a:off x="105207" y="4833985"/>
              <a:ext cx="3551968" cy="1841414"/>
            </a:xfrm>
            <a:prstGeom prst="roundRect">
              <a:avLst/>
            </a:prstGeom>
            <a:grpFill/>
            <a:ln w="41275">
              <a:solidFill>
                <a:srgbClr val="95E9F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Join the Electric Boat Excursion Club on Friday </a:t>
              </a:r>
              <a:r>
                <a:rPr lang="en-US" sz="1200" b="1" i="1" dirty="0">
                  <a:solidFill>
                    <a:schemeClr val="tx1"/>
                  </a:solidFill>
                  <a:latin typeface="Calibri" panose="020F0502020204030204" pitchFamily="34" charset="0"/>
                  <a:ea typeface="Calibri" panose="020F0502020204030204" pitchFamily="34" charset="0"/>
                  <a:cs typeface="Calibri" panose="020F0502020204030204" pitchFamily="34" charset="0"/>
                </a:rPr>
                <a:t>November 21</a:t>
              </a:r>
              <a:r>
                <a:rPr lang="en-US" sz="1200" b="1" i="1" baseline="30000" dirty="0">
                  <a:solidFill>
                    <a:schemeClr val="tx1"/>
                  </a:solidFill>
                  <a:latin typeface="Calibri" panose="020F0502020204030204" pitchFamily="34" charset="0"/>
                  <a:ea typeface="Calibri" panose="020F0502020204030204" pitchFamily="34" charset="0"/>
                  <a:cs typeface="Calibri" panose="020F0502020204030204" pitchFamily="34" charset="0"/>
                </a:rPr>
                <a:t>st</a:t>
              </a:r>
              <a:r>
                <a:rPr lang="en-US" sz="1200" b="1" i="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the Amica Pavilion in Providence, RI while the Providence Bruins take on the Lehigh Valley Phantoms at 7:05! All seats are in Section 100, tickets are $20 plus taxes and fees and EBAC members are eligible for a 10% discount in the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Proshop</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p>
            <a:p>
              <a:pPr algn="ct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This game is a special seasonal charity event supporting the </a:t>
              </a:r>
              <a:r>
                <a:rPr lang="en-US" sz="1100" dirty="0">
                  <a:solidFill>
                    <a:srgbClr val="2B16AA"/>
                  </a:solidFill>
                  <a:latin typeface="Calibri" panose="020F0502020204030204" pitchFamily="34" charset="0"/>
                  <a:ea typeface="Calibri" panose="020F0502020204030204" pitchFamily="34" charset="0"/>
                  <a:cs typeface="Calibri" panose="020F0502020204030204" pitchFamily="34" charset="0"/>
                  <a:hlinkClick r:id="rId12">
                    <a:extLst>
                      <a:ext uri="{A12FA001-AC4F-418D-AE19-62706E023703}">
                        <ahyp:hlinkClr xmlns:ahyp="http://schemas.microsoft.com/office/drawing/2018/hyperlinkcolor" val="tx"/>
                      </a:ext>
                    </a:extLst>
                  </a:hlinkClick>
                </a:rPr>
                <a:t>Hasbro Children’s Hospital</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a:r>
              <a:endParaRPr lang="en-US" sz="120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pic>
          <p:nvPicPr>
            <p:cNvPr id="9" name="Picture 10" descr="Buy Providence Bruins Logo Svg Png File">
              <a:extLst>
                <a:ext uri="{FF2B5EF4-FFF2-40B4-BE49-F238E27FC236}">
                  <a16:creationId xmlns:a16="http://schemas.microsoft.com/office/drawing/2014/main" id="{48D1D69A-5E29-31E9-6818-E4849948B41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251" y="3140285"/>
              <a:ext cx="1279264" cy="1277321"/>
            </a:xfrm>
            <a:prstGeom prst="rect">
              <a:avLst/>
            </a:prstGeom>
            <a:grpFill/>
          </p:spPr>
        </p:pic>
        <p:pic>
          <p:nvPicPr>
            <p:cNvPr id="2054" name="Picture 6" descr="Lehigh Valley Phantoms 2024-25 Schedule ...">
              <a:extLst>
                <a:ext uri="{FF2B5EF4-FFF2-40B4-BE49-F238E27FC236}">
                  <a16:creationId xmlns:a16="http://schemas.microsoft.com/office/drawing/2014/main" id="{7DB0891F-F514-4912-A236-E2BF18034CD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11772" y="3340399"/>
              <a:ext cx="1568303" cy="1053167"/>
            </a:xfrm>
            <a:prstGeom prst="rect">
              <a:avLst/>
            </a:prstGeom>
            <a:grpFill/>
          </p:spPr>
        </p:pic>
        <p:sp>
          <p:nvSpPr>
            <p:cNvPr id="19" name="TextBox 18">
              <a:extLst>
                <a:ext uri="{FF2B5EF4-FFF2-40B4-BE49-F238E27FC236}">
                  <a16:creationId xmlns:a16="http://schemas.microsoft.com/office/drawing/2014/main" id="{0B486BD1-1637-2020-5581-CDACD7A8309C}"/>
                </a:ext>
              </a:extLst>
            </p:cNvPr>
            <p:cNvSpPr txBox="1"/>
            <p:nvPr/>
          </p:nvSpPr>
          <p:spPr>
            <a:xfrm>
              <a:off x="3497144" y="3117774"/>
              <a:ext cx="2570866" cy="584775"/>
            </a:xfrm>
            <a:custGeom>
              <a:avLst/>
              <a:gdLst>
                <a:gd name="connsiteX0" fmla="*/ 0 w 2570866"/>
                <a:gd name="connsiteY0" fmla="*/ 0 h 584775"/>
                <a:gd name="connsiteX1" fmla="*/ 488465 w 2570866"/>
                <a:gd name="connsiteY1" fmla="*/ 0 h 584775"/>
                <a:gd name="connsiteX2" fmla="*/ 1002638 w 2570866"/>
                <a:gd name="connsiteY2" fmla="*/ 0 h 584775"/>
                <a:gd name="connsiteX3" fmla="*/ 1542520 w 2570866"/>
                <a:gd name="connsiteY3" fmla="*/ 0 h 584775"/>
                <a:gd name="connsiteX4" fmla="*/ 2082401 w 2570866"/>
                <a:gd name="connsiteY4" fmla="*/ 0 h 584775"/>
                <a:gd name="connsiteX5" fmla="*/ 2570866 w 2570866"/>
                <a:gd name="connsiteY5" fmla="*/ 0 h 584775"/>
                <a:gd name="connsiteX6" fmla="*/ 2570866 w 2570866"/>
                <a:gd name="connsiteY6" fmla="*/ 584775 h 584775"/>
                <a:gd name="connsiteX7" fmla="*/ 2005275 w 2570866"/>
                <a:gd name="connsiteY7" fmla="*/ 584775 h 584775"/>
                <a:gd name="connsiteX8" fmla="*/ 1439685 w 2570866"/>
                <a:gd name="connsiteY8" fmla="*/ 584775 h 584775"/>
                <a:gd name="connsiteX9" fmla="*/ 925512 w 2570866"/>
                <a:gd name="connsiteY9" fmla="*/ 584775 h 584775"/>
                <a:gd name="connsiteX10" fmla="*/ 0 w 2570866"/>
                <a:gd name="connsiteY10" fmla="*/ 584775 h 584775"/>
                <a:gd name="connsiteX11" fmla="*/ 0 w 2570866"/>
                <a:gd name="connsiteY11" fmla="*/ 0 h 58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70866" h="584775" fill="none" extrusionOk="0">
                  <a:moveTo>
                    <a:pt x="0" y="0"/>
                  </a:moveTo>
                  <a:cubicBezTo>
                    <a:pt x="215522" y="-48580"/>
                    <a:pt x="314136" y="35358"/>
                    <a:pt x="488465" y="0"/>
                  </a:cubicBezTo>
                  <a:cubicBezTo>
                    <a:pt x="662795" y="-35358"/>
                    <a:pt x="745606" y="58969"/>
                    <a:pt x="1002638" y="0"/>
                  </a:cubicBezTo>
                  <a:cubicBezTo>
                    <a:pt x="1259670" y="-58969"/>
                    <a:pt x="1378633" y="8772"/>
                    <a:pt x="1542520" y="0"/>
                  </a:cubicBezTo>
                  <a:cubicBezTo>
                    <a:pt x="1706407" y="-8772"/>
                    <a:pt x="1952555" y="34497"/>
                    <a:pt x="2082401" y="0"/>
                  </a:cubicBezTo>
                  <a:cubicBezTo>
                    <a:pt x="2212247" y="-34497"/>
                    <a:pt x="2462019" y="54604"/>
                    <a:pt x="2570866" y="0"/>
                  </a:cubicBezTo>
                  <a:cubicBezTo>
                    <a:pt x="2598498" y="164407"/>
                    <a:pt x="2562546" y="364833"/>
                    <a:pt x="2570866" y="584775"/>
                  </a:cubicBezTo>
                  <a:cubicBezTo>
                    <a:pt x="2442718" y="622976"/>
                    <a:pt x="2166829" y="517995"/>
                    <a:pt x="2005275" y="584775"/>
                  </a:cubicBezTo>
                  <a:cubicBezTo>
                    <a:pt x="1843721" y="651555"/>
                    <a:pt x="1680825" y="529040"/>
                    <a:pt x="1439685" y="584775"/>
                  </a:cubicBezTo>
                  <a:cubicBezTo>
                    <a:pt x="1198545" y="640510"/>
                    <a:pt x="1118942" y="532126"/>
                    <a:pt x="925512" y="584775"/>
                  </a:cubicBezTo>
                  <a:cubicBezTo>
                    <a:pt x="732082" y="637424"/>
                    <a:pt x="352730" y="556147"/>
                    <a:pt x="0" y="584775"/>
                  </a:cubicBezTo>
                  <a:cubicBezTo>
                    <a:pt x="-50961" y="345112"/>
                    <a:pt x="5040" y="227422"/>
                    <a:pt x="0" y="0"/>
                  </a:cubicBezTo>
                  <a:close/>
                </a:path>
                <a:path w="2570866" h="584775" stroke="0" extrusionOk="0">
                  <a:moveTo>
                    <a:pt x="0" y="0"/>
                  </a:moveTo>
                  <a:cubicBezTo>
                    <a:pt x="200521" y="-7447"/>
                    <a:pt x="343503" y="30454"/>
                    <a:pt x="488465" y="0"/>
                  </a:cubicBezTo>
                  <a:cubicBezTo>
                    <a:pt x="633427" y="-30454"/>
                    <a:pt x="788710" y="52137"/>
                    <a:pt x="925512" y="0"/>
                  </a:cubicBezTo>
                  <a:cubicBezTo>
                    <a:pt x="1062314" y="-52137"/>
                    <a:pt x="1258469" y="63005"/>
                    <a:pt x="1491102" y="0"/>
                  </a:cubicBezTo>
                  <a:cubicBezTo>
                    <a:pt x="1723735" y="-63005"/>
                    <a:pt x="1761057" y="21737"/>
                    <a:pt x="1979567" y="0"/>
                  </a:cubicBezTo>
                  <a:cubicBezTo>
                    <a:pt x="2198077" y="-21737"/>
                    <a:pt x="2414477" y="14875"/>
                    <a:pt x="2570866" y="0"/>
                  </a:cubicBezTo>
                  <a:cubicBezTo>
                    <a:pt x="2633235" y="176031"/>
                    <a:pt x="2536436" y="314926"/>
                    <a:pt x="2570866" y="584775"/>
                  </a:cubicBezTo>
                  <a:cubicBezTo>
                    <a:pt x="2434134" y="618719"/>
                    <a:pt x="2210497" y="552138"/>
                    <a:pt x="2056693" y="584775"/>
                  </a:cubicBezTo>
                  <a:cubicBezTo>
                    <a:pt x="1902889" y="617412"/>
                    <a:pt x="1734796" y="534879"/>
                    <a:pt x="1491102" y="584775"/>
                  </a:cubicBezTo>
                  <a:cubicBezTo>
                    <a:pt x="1247408" y="634671"/>
                    <a:pt x="1209212" y="549003"/>
                    <a:pt x="1054055" y="584775"/>
                  </a:cubicBezTo>
                  <a:cubicBezTo>
                    <a:pt x="898898" y="620547"/>
                    <a:pt x="784556" y="573686"/>
                    <a:pt x="539882" y="584775"/>
                  </a:cubicBezTo>
                  <a:cubicBezTo>
                    <a:pt x="295208" y="595864"/>
                    <a:pt x="229275" y="528422"/>
                    <a:pt x="0" y="584775"/>
                  </a:cubicBezTo>
                  <a:cubicBezTo>
                    <a:pt x="-44627" y="367636"/>
                    <a:pt x="9051" y="137329"/>
                    <a:pt x="0" y="0"/>
                  </a:cubicBezTo>
                  <a:close/>
                </a:path>
              </a:pathLst>
            </a:custGeom>
            <a:grpFill/>
            <a:ln w="44450">
              <a:solidFill>
                <a:srgbClr val="2B16AA"/>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txBody>
            <a:bodyPr wrap="square" rtlCol="0">
              <a:spAutoFit/>
            </a:bodyPr>
            <a:lstStyle/>
            <a:p>
              <a:pPr algn="ctr"/>
              <a:r>
                <a:rPr lang="en-US" sz="3200" b="1" dirty="0">
                  <a:solidFill>
                    <a:srgbClr val="BE95CF"/>
                  </a:solidFill>
                  <a:latin typeface="goingtodogreatthings" panose="02000203000000000000" pitchFamily="2" charset="0"/>
                  <a:ea typeface="goingtodogreatthings" panose="02000203000000000000" pitchFamily="2" charset="0"/>
                  <a:cs typeface="Dreaming Outloud Script Pro" panose="020F0502020204030204" pitchFamily="66" charset="0"/>
                </a:rPr>
                <a:t>New in Providence!      </a:t>
              </a:r>
            </a:p>
          </p:txBody>
        </p:sp>
        <p:sp>
          <p:nvSpPr>
            <p:cNvPr id="21" name="TextBox 20">
              <a:extLst>
                <a:ext uri="{FF2B5EF4-FFF2-40B4-BE49-F238E27FC236}">
                  <a16:creationId xmlns:a16="http://schemas.microsoft.com/office/drawing/2014/main" id="{97EF2451-8B39-38B7-59B2-151A2ED568DE}"/>
                </a:ext>
              </a:extLst>
            </p:cNvPr>
            <p:cNvSpPr txBox="1"/>
            <p:nvPr/>
          </p:nvSpPr>
          <p:spPr>
            <a:xfrm>
              <a:off x="1246368" y="3737405"/>
              <a:ext cx="467361" cy="461665"/>
            </a:xfrm>
            <a:prstGeom prst="rect">
              <a:avLst/>
            </a:prstGeom>
            <a:solidFill>
              <a:schemeClr val="bg1"/>
            </a:solidFill>
          </p:spPr>
          <p:txBody>
            <a:bodyPr wrap="square" rtlCol="0">
              <a:spAutoFit/>
            </a:bodyPr>
            <a:lstStyle/>
            <a:p>
              <a:r>
                <a:rPr lang="en-US" sz="2400" dirty="0">
                  <a:solidFill>
                    <a:srgbClr val="FFC000"/>
                  </a:solidFill>
                  <a:latin typeface="Warung Kopi" panose="02000500000000000000" pitchFamily="2" charset="0"/>
                </a:rPr>
                <a:t>vs</a:t>
              </a:r>
            </a:p>
          </p:txBody>
        </p:sp>
      </p:grpSp>
      <p:pic>
        <p:nvPicPr>
          <p:cNvPr id="2064" name="Picture 16">
            <a:extLst>
              <a:ext uri="{FF2B5EF4-FFF2-40B4-BE49-F238E27FC236}">
                <a16:creationId xmlns:a16="http://schemas.microsoft.com/office/drawing/2014/main" id="{13F53812-E638-66DE-B66F-DB48FA025A53}"/>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4139820" y="4866982"/>
            <a:ext cx="2867132" cy="1612762"/>
          </a:xfrm>
          <a:prstGeom prst="rect">
            <a:avLst/>
          </a:prstGeom>
          <a:noFill/>
          <a:extLst>
            <a:ext uri="{909E8E84-426E-40DD-AFC4-6F175D3DCCD1}">
              <a14:hiddenFill xmlns:a14="http://schemas.microsoft.com/office/drawing/2010/main">
                <a:solidFill>
                  <a:srgbClr val="FFFFFF"/>
                </a:solidFill>
              </a14:hiddenFill>
            </a:ext>
          </a:extLst>
        </p:spPr>
      </p:pic>
      <p:sp>
        <p:nvSpPr>
          <p:cNvPr id="26" name="Email">
            <a:extLst>
              <a:ext uri="{FF2B5EF4-FFF2-40B4-BE49-F238E27FC236}">
                <a16:creationId xmlns:a16="http://schemas.microsoft.com/office/drawing/2014/main" id="{636AAF88-8B1B-C251-7BB7-4672E30D9945}"/>
              </a:ext>
            </a:extLst>
          </p:cNvPr>
          <p:cNvSpPr txBox="1"/>
          <p:nvPr/>
        </p:nvSpPr>
        <p:spPr>
          <a:xfrm>
            <a:off x="8706888" y="182558"/>
            <a:ext cx="3485112" cy="923330"/>
          </a:xfrm>
          <a:prstGeom prst="rect">
            <a:avLst/>
          </a:prstGeom>
          <a:noFill/>
        </p:spPr>
        <p:txBody>
          <a:bodyPr wrap="square" rtlCol="0">
            <a:spAutoFit/>
          </a:bodyPr>
          <a:lstStyle/>
          <a:p>
            <a:pPr algn="ctr"/>
            <a:r>
              <a:rPr lang="en-US" dirty="0">
                <a:solidFill>
                  <a:srgbClr val="002060"/>
                </a:solidFill>
                <a:latin typeface="Rockwell" panose="02060603020205020403" pitchFamily="18" charset="0"/>
                <a:ea typeface="Calibri" panose="020F0502020204030204" pitchFamily="34" charset="0"/>
                <a:cs typeface="Calibri" panose="020F0502020204030204" pitchFamily="34" charset="0"/>
                <a:hlinkClick r:id="rId15">
                  <a:extLst>
                    <a:ext uri="{A12FA001-AC4F-418D-AE19-62706E023703}">
                      <ahyp:hlinkClr xmlns:ahyp="http://schemas.microsoft.com/office/drawing/2018/hyperlinkcolor" val="tx"/>
                    </a:ext>
                  </a:extLst>
                </a:hlinkClick>
              </a:rPr>
              <a:t>Click to Email</a:t>
            </a:r>
            <a:r>
              <a:rPr lang="en-US" dirty="0">
                <a:solidFill>
                  <a:srgbClr val="002060"/>
                </a:solidFill>
                <a:latin typeface="Rockwell" panose="02060603020205020403" pitchFamily="18" charset="0"/>
                <a:ea typeface="Calibri" panose="020F0502020204030204" pitchFamily="34" charset="0"/>
                <a:cs typeface="Calibri" panose="020F0502020204030204" pitchFamily="34" charset="0"/>
              </a:rPr>
              <a:t> the EBAC Office</a:t>
            </a:r>
          </a:p>
          <a:p>
            <a:pPr algn="ctr"/>
            <a:r>
              <a:rPr lang="en-US" dirty="0">
                <a:solidFill>
                  <a:srgbClr val="00B0F0"/>
                </a:solidFill>
                <a:latin typeface="Rockwell" panose="02060603020205020403" pitchFamily="18" charset="0"/>
                <a:hlinkClick r:id="rId16">
                  <a:extLst>
                    <a:ext uri="{A12FA001-AC4F-418D-AE19-62706E023703}">
                      <ahyp:hlinkClr xmlns:ahyp="http://schemas.microsoft.com/office/drawing/2018/hyperlinkcolor" val="tx"/>
                    </a:ext>
                  </a:extLst>
                </a:hlinkClick>
              </a:rPr>
              <a:t>Click to Email</a:t>
            </a:r>
            <a:r>
              <a:rPr lang="en-US" dirty="0">
                <a:solidFill>
                  <a:srgbClr val="00B0F0"/>
                </a:solidFill>
                <a:latin typeface="Rockwell" panose="02060603020205020403" pitchFamily="18" charset="0"/>
              </a:rPr>
              <a:t> </a:t>
            </a:r>
            <a:r>
              <a:rPr lang="en-US" dirty="0">
                <a:latin typeface="Rockwell" panose="02060603020205020403" pitchFamily="18" charset="0"/>
              </a:rPr>
              <a:t>the Excursion Club Commissioner</a:t>
            </a:r>
          </a:p>
        </p:txBody>
      </p:sp>
      <p:pic>
        <p:nvPicPr>
          <p:cNvPr id="2" name="Picture 1">
            <a:extLst>
              <a:ext uri="{FF2B5EF4-FFF2-40B4-BE49-F238E27FC236}">
                <a16:creationId xmlns:a16="http://schemas.microsoft.com/office/drawing/2014/main" id="{691ECD17-922A-2640-4CE3-EFFC41B516EA}"/>
              </a:ext>
            </a:extLst>
          </p:cNvPr>
          <p:cNvPicPr>
            <a:picLocks noChangeAspect="1"/>
          </p:cNvPicPr>
          <p:nvPr/>
        </p:nvPicPr>
        <p:blipFill>
          <a:blip r:embed="rId17"/>
          <a:stretch>
            <a:fillRect/>
          </a:stretch>
        </p:blipFill>
        <p:spPr>
          <a:xfrm>
            <a:off x="10570471" y="5689882"/>
            <a:ext cx="1497140" cy="1003084"/>
          </a:xfrm>
          <a:prstGeom prst="rect">
            <a:avLst/>
          </a:prstGeom>
        </p:spPr>
      </p:pic>
      <p:pic>
        <p:nvPicPr>
          <p:cNvPr id="3074" name="Picture 2" descr="Chicago Wolves">
            <a:extLst>
              <a:ext uri="{FF2B5EF4-FFF2-40B4-BE49-F238E27FC236}">
                <a16:creationId xmlns:a16="http://schemas.microsoft.com/office/drawing/2014/main" id="{18141D30-41A6-C1F0-E088-FF595293FB90}"/>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745775" y="5129382"/>
            <a:ext cx="2313658" cy="1324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8080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354520-BD0C-EB84-1148-70FF741E9739}"/>
              </a:ext>
            </a:extLst>
          </p:cNvPr>
          <p:cNvSpPr txBox="1"/>
          <p:nvPr/>
        </p:nvSpPr>
        <p:spPr>
          <a:xfrm>
            <a:off x="561109" y="290945"/>
            <a:ext cx="6225771" cy="769441"/>
          </a:xfrm>
          <a:prstGeom prst="rect">
            <a:avLst/>
          </a:prstGeom>
          <a:noFill/>
        </p:spPr>
        <p:txBody>
          <a:bodyPr wrap="square" rtlCol="0">
            <a:spAutoFit/>
          </a:bodyPr>
          <a:lstStyle/>
          <a:p>
            <a:r>
              <a:rPr lang="en-US" sz="4400" b="1" dirty="0">
                <a:solidFill>
                  <a:srgbClr val="002060"/>
                </a:solidFill>
                <a:latin typeface="Segoe UI Black" panose="020B0A02040204020203" pitchFamily="34" charset="0"/>
                <a:ea typeface="Segoe UI Black" panose="020B0A02040204020203" pitchFamily="34" charset="0"/>
              </a:rPr>
              <a:t>Available Year-Round</a:t>
            </a:r>
          </a:p>
        </p:txBody>
      </p:sp>
      <p:pic>
        <p:nvPicPr>
          <p:cNvPr id="2050" name="WA" descr="Offer not available - Working Advantage">
            <a:extLst>
              <a:ext uri="{FF2B5EF4-FFF2-40B4-BE49-F238E27FC236}">
                <a16:creationId xmlns:a16="http://schemas.microsoft.com/office/drawing/2014/main" id="{18FAEE10-4D80-A630-3020-62C557149F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1549" y="3503883"/>
            <a:ext cx="1866046" cy="854334"/>
          </a:xfrm>
          <a:prstGeom prst="rect">
            <a:avLst/>
          </a:prstGeom>
          <a:noFill/>
          <a:extLst>
            <a:ext uri="{909E8E84-426E-40DD-AFC4-6F175D3DCCD1}">
              <a14:hiddenFill xmlns:a14="http://schemas.microsoft.com/office/drawing/2010/main">
                <a:solidFill>
                  <a:srgbClr val="FFFFFF"/>
                </a:solidFill>
              </a14:hiddenFill>
            </a:ext>
          </a:extLst>
        </p:spPr>
      </p:pic>
      <p:sp>
        <p:nvSpPr>
          <p:cNvPr id="3" name="WA text">
            <a:extLst>
              <a:ext uri="{FF2B5EF4-FFF2-40B4-BE49-F238E27FC236}">
                <a16:creationId xmlns:a16="http://schemas.microsoft.com/office/drawing/2014/main" id="{81FBFB0B-F090-E49D-00AA-06D532FEB871}"/>
              </a:ext>
            </a:extLst>
          </p:cNvPr>
          <p:cNvSpPr txBox="1"/>
          <p:nvPr/>
        </p:nvSpPr>
        <p:spPr>
          <a:xfrm>
            <a:off x="168003" y="3609476"/>
            <a:ext cx="1833275" cy="2722552"/>
          </a:xfrm>
          <a:prstGeom prst="rect">
            <a:avLst/>
          </a:prstGeom>
          <a:solidFill>
            <a:schemeClr val="accent3">
              <a:lumMod val="60000"/>
              <a:lumOff val="40000"/>
            </a:schemeClr>
          </a:solidFill>
        </p:spPr>
        <p:txBody>
          <a:bodyPr wrap="square" rtlCol="0">
            <a:spAutoFit/>
          </a:bodyPr>
          <a:lstStyle/>
          <a:p>
            <a:pPr algn="ctr"/>
            <a:r>
              <a:rPr lang="en-US" sz="12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Working Advantage offers exclusive discounts, special offers and access to preferred seating and tickets to top attractions, theme parks, shows, sporting events, movie tickets, hotels and much, much more!</a:t>
            </a:r>
          </a:p>
          <a:p>
            <a:pPr algn="ctr"/>
            <a:r>
              <a:rPr lang="en-US" sz="12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Regal Cinema tickets that were previously available in the EBAC Office can be purchased through the Working Advantage portal.</a:t>
            </a:r>
            <a:endParaRPr lang="en-US" sz="1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2052" name="BE" descr="Buyer's Edge Inc. - Buyer's Edge Inc ...">
            <a:extLst>
              <a:ext uri="{FF2B5EF4-FFF2-40B4-BE49-F238E27FC236}">
                <a16:creationId xmlns:a16="http://schemas.microsoft.com/office/drawing/2014/main" id="{BC57E351-8D28-E562-4B3D-3E7180E89D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6430" y="1695403"/>
            <a:ext cx="2906111" cy="438860"/>
          </a:xfrm>
          <a:prstGeom prst="rect">
            <a:avLst/>
          </a:prstGeom>
          <a:noFill/>
          <a:extLst>
            <a:ext uri="{909E8E84-426E-40DD-AFC4-6F175D3DCCD1}">
              <a14:hiddenFill xmlns:a14="http://schemas.microsoft.com/office/drawing/2010/main">
                <a:solidFill>
                  <a:srgbClr val="FFFFFF"/>
                </a:solidFill>
              </a14:hiddenFill>
            </a:ext>
          </a:extLst>
        </p:spPr>
      </p:pic>
      <p:sp>
        <p:nvSpPr>
          <p:cNvPr id="4" name="BE text">
            <a:extLst>
              <a:ext uri="{FF2B5EF4-FFF2-40B4-BE49-F238E27FC236}">
                <a16:creationId xmlns:a16="http://schemas.microsoft.com/office/drawing/2014/main" id="{3B5E1B45-3075-F6A2-785E-09DD5630E7C1}"/>
              </a:ext>
            </a:extLst>
          </p:cNvPr>
          <p:cNvSpPr txBox="1"/>
          <p:nvPr/>
        </p:nvSpPr>
        <p:spPr>
          <a:xfrm>
            <a:off x="134969" y="1419783"/>
            <a:ext cx="2963769" cy="830997"/>
          </a:xfrm>
          <a:prstGeom prst="rect">
            <a:avLst/>
          </a:prstGeom>
          <a:solidFill>
            <a:srgbClr val="00B0F0"/>
          </a:solidFill>
        </p:spPr>
        <p:txBody>
          <a:bodyPr wrap="square" rtlCol="0">
            <a:spAutoFit/>
          </a:bodyPr>
          <a:lstStyle/>
          <a:p>
            <a:pPr algn="ctr"/>
            <a:r>
              <a:rPr lang="en-US" sz="1200" dirty="0">
                <a:latin typeface="Calibri" panose="020F0502020204030204" pitchFamily="34" charset="0"/>
                <a:ea typeface="Calibri" panose="020F0502020204030204" pitchFamily="34" charset="0"/>
                <a:cs typeface="Calibri" panose="020F0502020204030204" pitchFamily="34" charset="0"/>
              </a:rPr>
              <a:t> The Buyer’s Edge is a consumer buying service offering discounts on major purchases like appliances, cars, furniture &amp; mattresses and even real estate.</a:t>
            </a:r>
          </a:p>
        </p:txBody>
      </p:sp>
      <p:pic>
        <p:nvPicPr>
          <p:cNvPr id="2054" name="CTSC" descr="Connecticut Science Center ...">
            <a:extLst>
              <a:ext uri="{FF2B5EF4-FFF2-40B4-BE49-F238E27FC236}">
                <a16:creationId xmlns:a16="http://schemas.microsoft.com/office/drawing/2014/main" id="{23C4DCE4-F9BB-39AF-76A6-B85D04D11E0A}"/>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5981" t="19623" r="6749" b="18606"/>
          <a:stretch>
            <a:fillRect/>
          </a:stretch>
        </p:blipFill>
        <p:spPr bwMode="auto">
          <a:xfrm>
            <a:off x="6217389" y="1179911"/>
            <a:ext cx="2308155" cy="923423"/>
          </a:xfrm>
          <a:prstGeom prst="rect">
            <a:avLst/>
          </a:prstGeom>
          <a:noFill/>
          <a:extLst>
            <a:ext uri="{909E8E84-426E-40DD-AFC4-6F175D3DCCD1}">
              <a14:hiddenFill xmlns:a14="http://schemas.microsoft.com/office/drawing/2010/main">
                <a:solidFill>
                  <a:srgbClr val="FFFFFF"/>
                </a:solidFill>
              </a14:hiddenFill>
            </a:ext>
          </a:extLst>
        </p:spPr>
      </p:pic>
      <p:sp>
        <p:nvSpPr>
          <p:cNvPr id="5" name="CTSC text">
            <a:extLst>
              <a:ext uri="{FF2B5EF4-FFF2-40B4-BE49-F238E27FC236}">
                <a16:creationId xmlns:a16="http://schemas.microsoft.com/office/drawing/2014/main" id="{925E1467-1D60-D116-B0E6-D2D34F0E3312}"/>
              </a:ext>
            </a:extLst>
          </p:cNvPr>
          <p:cNvSpPr txBox="1"/>
          <p:nvPr/>
        </p:nvSpPr>
        <p:spPr>
          <a:xfrm>
            <a:off x="8563236" y="1008910"/>
            <a:ext cx="3336876" cy="1015663"/>
          </a:xfrm>
          <a:prstGeom prst="rect">
            <a:avLst/>
          </a:prstGeom>
          <a:solidFill>
            <a:srgbClr val="7030A0"/>
          </a:solidFill>
        </p:spPr>
        <p:txBody>
          <a:bodyPr wrap="square" rtlCol="0">
            <a:spAutoFit/>
          </a:bodyPr>
          <a:lstStyle/>
          <a:p>
            <a:pPr algn="ctr"/>
            <a:r>
              <a:rPr lang="en-US" sz="1200" dirty="0">
                <a:solidFill>
                  <a:schemeClr val="bg1">
                    <a:lumMod val="85000"/>
                  </a:schemeClr>
                </a:solidFill>
                <a:latin typeface="Calibri" panose="020F0502020204030204" pitchFamily="34" charset="0"/>
                <a:ea typeface="Calibri" panose="020F0502020204030204" pitchFamily="34" charset="0"/>
                <a:cs typeface="Calibri" panose="020F0502020204030204" pitchFamily="34" charset="0"/>
              </a:rPr>
              <a:t>Coupons for 20% off admission for up to 4 people can be requested from the EBAC Office.  As an added perk, a coupon for 10% off of an annual membership is included! Special events or exhibits may be subject to an extra charge.</a:t>
            </a:r>
          </a:p>
        </p:txBody>
      </p:sp>
      <p:pic>
        <p:nvPicPr>
          <p:cNvPr id="2056" name="Super" descr="Sweet Deals">
            <a:extLst>
              <a:ext uri="{FF2B5EF4-FFF2-40B4-BE49-F238E27FC236}">
                <a16:creationId xmlns:a16="http://schemas.microsoft.com/office/drawing/2014/main" id="{977C0470-2A55-1B45-DB23-62E74C25F65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46916" y="2351940"/>
            <a:ext cx="2454070" cy="536827"/>
          </a:xfrm>
          <a:prstGeom prst="rect">
            <a:avLst/>
          </a:prstGeom>
          <a:noFill/>
          <a:extLst>
            <a:ext uri="{909E8E84-426E-40DD-AFC4-6F175D3DCCD1}">
              <a14:hiddenFill xmlns:a14="http://schemas.microsoft.com/office/drawing/2010/main">
                <a:solidFill>
                  <a:srgbClr val="FFFFFF"/>
                </a:solidFill>
              </a14:hiddenFill>
            </a:ext>
          </a:extLst>
        </p:spPr>
      </p:pic>
      <p:sp>
        <p:nvSpPr>
          <p:cNvPr id="6" name="S text">
            <a:extLst>
              <a:ext uri="{FF2B5EF4-FFF2-40B4-BE49-F238E27FC236}">
                <a16:creationId xmlns:a16="http://schemas.microsoft.com/office/drawing/2014/main" id="{B14136B5-6E1A-3582-19D4-985C5BD023EB}"/>
              </a:ext>
            </a:extLst>
          </p:cNvPr>
          <p:cNvSpPr txBox="1"/>
          <p:nvPr/>
        </p:nvSpPr>
        <p:spPr>
          <a:xfrm>
            <a:off x="9002403" y="2143505"/>
            <a:ext cx="2906111" cy="830997"/>
          </a:xfrm>
          <a:prstGeom prst="rect">
            <a:avLst/>
          </a:prstGeom>
          <a:solidFill>
            <a:srgbClr val="C00000"/>
          </a:solidFill>
        </p:spPr>
        <p:txBody>
          <a:bodyPr wrap="square" rtlCol="0">
            <a:spAutoFit/>
          </a:bodyPr>
          <a:lstStyle/>
          <a:p>
            <a:pPr algn="ct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Coupons valid for 10% off of any activity can be requested from the EBAC Office.  Coupons can be applied toward racing, axe throwing, or the Ninja Wipeout course! </a:t>
            </a:r>
          </a:p>
        </p:txBody>
      </p:sp>
      <p:pic>
        <p:nvPicPr>
          <p:cNvPr id="7" name="P2S" descr="C:\Users\hdickau\AppData\Local\Microsoft\Windows\INetCache\Content.MSO\193F1CF9.tmp">
            <a:extLst>
              <a:ext uri="{FF2B5EF4-FFF2-40B4-BE49-F238E27FC236}">
                <a16:creationId xmlns:a16="http://schemas.microsoft.com/office/drawing/2014/main" id="{0E4FA727-E1BA-FD82-4849-8C7E722D862C}"/>
              </a:ext>
            </a:extLst>
          </p:cNvPr>
          <p:cNvPicPr>
            <a:picLocks noChangeAspect="1"/>
          </p:cNvPicPr>
          <p:nvPr/>
        </p:nvPicPr>
        <p:blipFill>
          <a:blip r:embed="rId6">
            <a:extLst>
              <a:ext uri="{28A0092B-C50C-407E-A947-70E740481C1C}">
                <a14:useLocalDpi xmlns:a14="http://schemas.microsoft.com/office/drawing/2010/main" val="0"/>
              </a:ext>
            </a:extLst>
          </a:blip>
          <a:srcRect l="3458" t="1" r="4653" b="5961"/>
          <a:stretch>
            <a:fillRect/>
          </a:stretch>
        </p:blipFill>
        <p:spPr bwMode="auto">
          <a:xfrm>
            <a:off x="3547288" y="4223961"/>
            <a:ext cx="2613187" cy="803097"/>
          </a:xfrm>
          <a:prstGeom prst="rect">
            <a:avLst/>
          </a:prstGeom>
          <a:noFill/>
          <a:ln>
            <a:noFill/>
          </a:ln>
        </p:spPr>
      </p:pic>
      <p:sp>
        <p:nvSpPr>
          <p:cNvPr id="8" name="P2S text">
            <a:extLst>
              <a:ext uri="{FF2B5EF4-FFF2-40B4-BE49-F238E27FC236}">
                <a16:creationId xmlns:a16="http://schemas.microsoft.com/office/drawing/2014/main" id="{D4B95024-23F2-79C3-8ECF-C4702D6A2E41}"/>
              </a:ext>
            </a:extLst>
          </p:cNvPr>
          <p:cNvSpPr txBox="1"/>
          <p:nvPr/>
        </p:nvSpPr>
        <p:spPr>
          <a:xfrm>
            <a:off x="2059974" y="5170106"/>
            <a:ext cx="3939538" cy="1200329"/>
          </a:xfrm>
          <a:prstGeom prst="rect">
            <a:avLst/>
          </a:prstGeom>
          <a:solidFill>
            <a:srgbClr val="FFC000"/>
          </a:solidFill>
        </p:spPr>
        <p:txBody>
          <a:bodyPr wrap="square" rtlCol="0">
            <a:spAutoFit/>
          </a:bodyPr>
          <a:lstStyle/>
          <a:p>
            <a:pPr algn="ctr"/>
            <a:r>
              <a:rPr lang="en-US" sz="1200" dirty="0">
                <a:solidFill>
                  <a:schemeClr val="accent2">
                    <a:lumMod val="50000"/>
                  </a:schemeClr>
                </a:solidFill>
                <a:latin typeface="Calibri" panose="020F0502020204030204" pitchFamily="34" charset="0"/>
                <a:ea typeface="Calibri" panose="020F0502020204030204" pitchFamily="34" charset="0"/>
                <a:cs typeface="Calibri" panose="020F0502020204030204" pitchFamily="34" charset="0"/>
              </a:rPr>
              <a:t>Path 2 Self Wellness is offering EBAC members a discount on monthly membership classes, services and special events as well as a discount in the retail shop &amp; Optical in Norwich.  The wellness center in Gales Ferry offers a wide range of services, classes, and activities led by certified and dedicated instructors.</a:t>
            </a:r>
          </a:p>
        </p:txBody>
      </p:sp>
      <p:sp>
        <p:nvSpPr>
          <p:cNvPr id="11" name="TextBox 10">
            <a:extLst>
              <a:ext uri="{FF2B5EF4-FFF2-40B4-BE49-F238E27FC236}">
                <a16:creationId xmlns:a16="http://schemas.microsoft.com/office/drawing/2014/main" id="{3998B781-5D9D-8BD9-51B4-7560DE232DCA}"/>
              </a:ext>
            </a:extLst>
          </p:cNvPr>
          <p:cNvSpPr txBox="1"/>
          <p:nvPr/>
        </p:nvSpPr>
        <p:spPr>
          <a:xfrm>
            <a:off x="1451692" y="975383"/>
            <a:ext cx="4677602" cy="461665"/>
          </a:xfrm>
          <a:prstGeom prst="rect">
            <a:avLst/>
          </a:prstGeom>
          <a:noFill/>
        </p:spPr>
        <p:txBody>
          <a:bodyPr wrap="square" rtlCol="0">
            <a:spAutoFit/>
          </a:bodyPr>
          <a:lstStyle/>
          <a:p>
            <a:r>
              <a:rPr lang="en-US" sz="2400" b="1" dirty="0">
                <a:solidFill>
                  <a:srgbClr val="FFC000"/>
                </a:solidFill>
                <a:latin typeface="Calibri" panose="020F0502020204030204" pitchFamily="34" charset="0"/>
                <a:ea typeface="Calibri" panose="020F0502020204030204" pitchFamily="34" charset="0"/>
                <a:cs typeface="Calibri" panose="020F0502020204030204" pitchFamily="34" charset="0"/>
              </a:rPr>
              <a:t>Click the photos for additional info!</a:t>
            </a:r>
          </a:p>
        </p:txBody>
      </p:sp>
      <p:sp>
        <p:nvSpPr>
          <p:cNvPr id="12" name="TextBox 11">
            <a:extLst>
              <a:ext uri="{FF2B5EF4-FFF2-40B4-BE49-F238E27FC236}">
                <a16:creationId xmlns:a16="http://schemas.microsoft.com/office/drawing/2014/main" id="{E09E6EC3-A8D8-2D39-92DF-2E526AD799D3}"/>
              </a:ext>
            </a:extLst>
          </p:cNvPr>
          <p:cNvSpPr txBox="1"/>
          <p:nvPr/>
        </p:nvSpPr>
        <p:spPr>
          <a:xfrm>
            <a:off x="3910521" y="6377556"/>
            <a:ext cx="7997993" cy="677108"/>
          </a:xfrm>
          <a:prstGeom prst="rect">
            <a:avLst/>
          </a:prstGeom>
          <a:noFill/>
        </p:spPr>
        <p:txBody>
          <a:bodyPr wrap="square" rtlCol="0">
            <a:spAutoFit/>
          </a:bodyPr>
          <a:lstStyle/>
          <a:p>
            <a:r>
              <a:rPr lang="en-US" sz="1000" i="1" dirty="0">
                <a:solidFill>
                  <a:srgbClr val="1F497D"/>
                </a:solidFill>
                <a:latin typeface="Arial"/>
                <a:ea typeface="Calibri"/>
                <a:cs typeface="Arial"/>
              </a:rPr>
              <a:t>Please note: The use of discount codes is monitored and are strictly limited to EBAC members and their immediate family (unless otherwise specified).  In the case of misuse of discount codes, the member will longer be eligible for the use of discount codes in the future.</a:t>
            </a:r>
          </a:p>
          <a:p>
            <a:endParaRPr lang="en-US" dirty="0"/>
          </a:p>
        </p:txBody>
      </p:sp>
      <p:sp>
        <p:nvSpPr>
          <p:cNvPr id="13" name="TextBox 12">
            <a:extLst>
              <a:ext uri="{FF2B5EF4-FFF2-40B4-BE49-F238E27FC236}">
                <a16:creationId xmlns:a16="http://schemas.microsoft.com/office/drawing/2014/main" id="{ED4E349D-E810-65B9-5C41-E7EF0FA40E88}"/>
              </a:ext>
            </a:extLst>
          </p:cNvPr>
          <p:cNvSpPr txBox="1"/>
          <p:nvPr/>
        </p:nvSpPr>
        <p:spPr>
          <a:xfrm>
            <a:off x="9634451" y="285055"/>
            <a:ext cx="3992880" cy="369332"/>
          </a:xfrm>
          <a:prstGeom prst="rect">
            <a:avLst/>
          </a:prstGeom>
          <a:noFill/>
        </p:spPr>
        <p:txBody>
          <a:bodyPr wrap="square" rtlCol="0">
            <a:spAutoFit/>
          </a:bodyPr>
          <a:lstStyle/>
          <a:p>
            <a:r>
              <a:rPr lang="en-US" dirty="0">
                <a:solidFill>
                  <a:srgbClr val="002060"/>
                </a:solidFill>
                <a:latin typeface="Rockwell" panose="02060603020205020403" pitchFamily="18" charset="0"/>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Email</a:t>
            </a:r>
            <a:r>
              <a:rPr lang="en-US" dirty="0">
                <a:solidFill>
                  <a:srgbClr val="002060"/>
                </a:solidFill>
                <a:latin typeface="Rockwell" panose="02060603020205020403" pitchFamily="18" charset="0"/>
                <a:ea typeface="Calibri" panose="020F0502020204030204" pitchFamily="34" charset="0"/>
                <a:cs typeface="Calibri" panose="020F0502020204030204" pitchFamily="34" charset="0"/>
              </a:rPr>
              <a:t> the EBAC Office</a:t>
            </a:r>
            <a:endParaRPr lang="en-US" dirty="0">
              <a:latin typeface="Rockwell" panose="02060603020205020403" pitchFamily="18" charset="0"/>
            </a:endParaRPr>
          </a:p>
        </p:txBody>
      </p:sp>
      <p:pic>
        <p:nvPicPr>
          <p:cNvPr id="14" name="Picture 13">
            <a:extLst>
              <a:ext uri="{FF2B5EF4-FFF2-40B4-BE49-F238E27FC236}">
                <a16:creationId xmlns:a16="http://schemas.microsoft.com/office/drawing/2014/main" id="{662C71BA-D32E-FA36-27E3-E68E315BBB59}"/>
              </a:ext>
            </a:extLst>
          </p:cNvPr>
          <p:cNvPicPr>
            <a:picLocks noChangeAspect="1"/>
          </p:cNvPicPr>
          <p:nvPr/>
        </p:nvPicPr>
        <p:blipFill>
          <a:blip r:embed="rId8"/>
          <a:stretch>
            <a:fillRect/>
          </a:stretch>
        </p:blipFill>
        <p:spPr>
          <a:xfrm>
            <a:off x="10526857" y="5374472"/>
            <a:ext cx="1497140" cy="1003084"/>
          </a:xfrm>
          <a:prstGeom prst="rect">
            <a:avLst/>
          </a:prstGeom>
        </p:spPr>
      </p:pic>
      <p:pic>
        <p:nvPicPr>
          <p:cNvPr id="9" name="HR" descr="C:\Users\hdickau\AppData\Local\Microsoft\Windows\INetCache\Content.MSO\2B2D8D60.tmp">
            <a:extLst>
              <a:ext uri="{FF2B5EF4-FFF2-40B4-BE49-F238E27FC236}">
                <a16:creationId xmlns:a16="http://schemas.microsoft.com/office/drawing/2014/main" id="{A5AF0D6B-4067-9FA9-6C15-15DCB08F0517}"/>
              </a:ext>
            </a:extLst>
          </p:cNvPr>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6295605" y="3240682"/>
            <a:ext cx="2589940" cy="772316"/>
          </a:xfrm>
          <a:prstGeom prst="rect">
            <a:avLst/>
          </a:prstGeom>
          <a:noFill/>
          <a:ln>
            <a:noFill/>
          </a:ln>
        </p:spPr>
      </p:pic>
      <p:sp>
        <p:nvSpPr>
          <p:cNvPr id="10" name="HR text">
            <a:extLst>
              <a:ext uri="{FF2B5EF4-FFF2-40B4-BE49-F238E27FC236}">
                <a16:creationId xmlns:a16="http://schemas.microsoft.com/office/drawing/2014/main" id="{0855794C-3B1D-27C4-DB43-30E713F19B06}"/>
              </a:ext>
            </a:extLst>
          </p:cNvPr>
          <p:cNvSpPr txBox="1">
            <a:spLocks noChangeArrowheads="1"/>
          </p:cNvSpPr>
          <p:nvPr/>
        </p:nvSpPr>
        <p:spPr bwMode="auto">
          <a:xfrm>
            <a:off x="9371613" y="3065314"/>
            <a:ext cx="2589940" cy="1177066"/>
          </a:xfrm>
          <a:prstGeom prst="rect">
            <a:avLst/>
          </a:prstGeom>
          <a:solidFill>
            <a:schemeClr val="tx1"/>
          </a:solidFill>
          <a:ln w="9525">
            <a:solidFill>
              <a:srgbClr val="000000"/>
            </a:solidFill>
            <a:miter lim="800000"/>
            <a:headEnd/>
            <a:tailEnd/>
          </a:ln>
        </p:spPr>
        <p:txBody>
          <a:bodyPr rot="0" vert="horz" wrap="square" lIns="91440" tIns="45720" rIns="91440" bIns="45720" anchor="t" anchorCtr="0">
            <a:noAutofit/>
          </a:bodyPr>
          <a:lstStyle/>
          <a:p>
            <a:pPr marL="0" marR="0" algn="ctr">
              <a:buNone/>
            </a:pPr>
            <a:r>
              <a:rPr lang="en-US" sz="1200" dirty="0">
                <a:solidFill>
                  <a:schemeClr val="accent3">
                    <a:lumMod val="40000"/>
                    <a:lumOff val="60000"/>
                  </a:schemeClr>
                </a:solidFill>
                <a:effectLst/>
                <a:latin typeface="Calibri" panose="020F0502020204030204" pitchFamily="34" charset="0"/>
                <a:ea typeface="Calibri" panose="020F0502020204030204" pitchFamily="34" charset="0"/>
                <a:cs typeface="Calibri" panose="020F0502020204030204" pitchFamily="34" charset="0"/>
              </a:rPr>
              <a:t>High Rollers Luxury Lanes at Foxwoods is offering discounts on games and lane-side package reservations.  Offers are not available before 5pm, over school vacation weeks or holidays that fall on Mondays.  </a:t>
            </a:r>
          </a:p>
        </p:txBody>
      </p:sp>
      <p:pic>
        <p:nvPicPr>
          <p:cNvPr id="3074" name="UC pic" descr="UConn Avery Point (@UConnAveryPoint) / X">
            <a:extLst>
              <a:ext uri="{FF2B5EF4-FFF2-40B4-BE49-F238E27FC236}">
                <a16:creationId xmlns:a16="http://schemas.microsoft.com/office/drawing/2014/main" id="{97601F29-9548-C486-1C6E-BD9928D1801D}"/>
              </a:ext>
            </a:extLst>
          </p:cNvPr>
          <p:cNvPicPr>
            <a:picLocks noChangeAspect="1" noChangeArrowheads="1"/>
          </p:cNvPicPr>
          <p:nvPr/>
        </p:nvPicPr>
        <p:blipFill rotWithShape="1">
          <a:blip r:embed="rId10">
            <a:extLst>
              <a:ext uri="{28A0092B-C50C-407E-A947-70E740481C1C}">
                <a14:useLocalDpi xmlns:a14="http://schemas.microsoft.com/office/drawing/2010/main" val="0"/>
              </a:ext>
            </a:extLst>
          </a:blip>
          <a:srcRect l="5175" t="36474" r="3669" b="33536"/>
          <a:stretch>
            <a:fillRect/>
          </a:stretch>
        </p:blipFill>
        <p:spPr bwMode="auto">
          <a:xfrm>
            <a:off x="6619661" y="4376277"/>
            <a:ext cx="1941829" cy="638843"/>
          </a:xfrm>
          <a:prstGeom prst="rect">
            <a:avLst/>
          </a:prstGeom>
          <a:noFill/>
          <a:extLst>
            <a:ext uri="{909E8E84-426E-40DD-AFC4-6F175D3DCCD1}">
              <a14:hiddenFill xmlns:a14="http://schemas.microsoft.com/office/drawing/2010/main">
                <a:solidFill>
                  <a:srgbClr val="FFFFFF"/>
                </a:solidFill>
              </a14:hiddenFill>
            </a:ext>
          </a:extLst>
        </p:spPr>
      </p:pic>
      <p:sp>
        <p:nvSpPr>
          <p:cNvPr id="15" name="UC text">
            <a:extLst>
              <a:ext uri="{FF2B5EF4-FFF2-40B4-BE49-F238E27FC236}">
                <a16:creationId xmlns:a16="http://schemas.microsoft.com/office/drawing/2014/main" id="{11E3CB45-6BBF-1436-86A1-6D89EC945205}"/>
              </a:ext>
            </a:extLst>
          </p:cNvPr>
          <p:cNvSpPr txBox="1"/>
          <p:nvPr/>
        </p:nvSpPr>
        <p:spPr>
          <a:xfrm>
            <a:off x="6218201" y="5296096"/>
            <a:ext cx="4037886" cy="1017509"/>
          </a:xfrm>
          <a:prstGeom prst="rect">
            <a:avLst/>
          </a:prstGeom>
          <a:solidFill>
            <a:srgbClr val="002060"/>
          </a:solidFill>
        </p:spPr>
        <p:txBody>
          <a:bodyPr wrap="square" rtlCol="0">
            <a:spAutoFit/>
          </a:bodyPr>
          <a:lstStyle/>
          <a:p>
            <a:pPr algn="ct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UConn Avery Point would like to extend a 10% discount to EBAC members for a 6 or 12-month membership.  Membership includes access to all open and available facilities including the pool, fitness area and gymnasium at UConn Avery Point. </a:t>
            </a:r>
          </a:p>
        </p:txBody>
      </p:sp>
      <p:sp>
        <p:nvSpPr>
          <p:cNvPr id="16" name="TextBox 15">
            <a:extLst>
              <a:ext uri="{FF2B5EF4-FFF2-40B4-BE49-F238E27FC236}">
                <a16:creationId xmlns:a16="http://schemas.microsoft.com/office/drawing/2014/main" id="{417E18F4-3390-6CA2-CCA6-DBB94FB82DEF}"/>
              </a:ext>
            </a:extLst>
          </p:cNvPr>
          <p:cNvSpPr txBox="1"/>
          <p:nvPr/>
        </p:nvSpPr>
        <p:spPr>
          <a:xfrm>
            <a:off x="4476179" y="1328670"/>
            <a:ext cx="1980662" cy="276999"/>
          </a:xfrm>
          <a:prstGeom prst="rect">
            <a:avLst/>
          </a:prstGeom>
          <a:noFill/>
        </p:spPr>
        <p:txBody>
          <a:bodyPr wrap="square" rtlCol="0">
            <a:spAutoFit/>
          </a:bodyPr>
          <a:lstStyle/>
          <a:p>
            <a:r>
              <a:rPr lang="en-US" sz="1200" b="1" i="1" dirty="0">
                <a:solidFill>
                  <a:schemeClr val="bg2">
                    <a:lumMod val="25000"/>
                  </a:schemeClr>
                </a:solidFill>
                <a:latin typeface="Arial Narrow" panose="020B0606020202030204" pitchFamily="34" charset="0"/>
              </a:rPr>
              <a:t>Click the photo again to close</a:t>
            </a:r>
          </a:p>
        </p:txBody>
      </p:sp>
      <p:sp>
        <p:nvSpPr>
          <p:cNvPr id="20" name="TextBox 19">
            <a:extLst>
              <a:ext uri="{FF2B5EF4-FFF2-40B4-BE49-F238E27FC236}">
                <a16:creationId xmlns:a16="http://schemas.microsoft.com/office/drawing/2014/main" id="{763CB4A2-BB7B-B621-77FE-3437A4F39BC1}"/>
              </a:ext>
            </a:extLst>
          </p:cNvPr>
          <p:cNvSpPr txBox="1"/>
          <p:nvPr/>
        </p:nvSpPr>
        <p:spPr>
          <a:xfrm>
            <a:off x="168003" y="2371750"/>
            <a:ext cx="2583386" cy="1015663"/>
          </a:xfrm>
          <a:prstGeom prst="rect">
            <a:avLst/>
          </a:prstGeom>
          <a:solidFill>
            <a:schemeClr val="accent1">
              <a:lumMod val="20000"/>
              <a:lumOff val="80000"/>
            </a:schemeClr>
          </a:solidFill>
        </p:spPr>
        <p:txBody>
          <a:bodyPr wrap="square">
            <a:spAutoFit/>
          </a:bodyPr>
          <a:lstStyle/>
          <a:p>
            <a:pPr algn="ctr"/>
            <a:r>
              <a:rPr lang="en-US" sz="1200" dirty="0">
                <a:latin typeface="Calibri" panose="020F0502020204030204" pitchFamily="34" charset="0"/>
                <a:ea typeface="Calibri" panose="020F0502020204030204" pitchFamily="34" charset="0"/>
                <a:cs typeface="Calibri" panose="020F0502020204030204" pitchFamily="34" charset="0"/>
              </a:rPr>
              <a:t>EBAC members can take advantage of a 10% discount to </a:t>
            </a:r>
            <a:r>
              <a:rPr lang="en-US" sz="1200" dirty="0" err="1">
                <a:latin typeface="Calibri" panose="020F0502020204030204" pitchFamily="34" charset="0"/>
                <a:ea typeface="Calibri" panose="020F0502020204030204" pitchFamily="34" charset="0"/>
                <a:cs typeface="Calibri" panose="020F0502020204030204" pitchFamily="34" charset="0"/>
              </a:rPr>
              <a:t>TreeTrails</a:t>
            </a:r>
            <a:r>
              <a:rPr lang="en-US" sz="1200" dirty="0">
                <a:latin typeface="Calibri" panose="020F0502020204030204" pitchFamily="34" charset="0"/>
                <a:ea typeface="Calibri" panose="020F0502020204030204" pitchFamily="34" charset="0"/>
                <a:cs typeface="Calibri" panose="020F0502020204030204" pitchFamily="34" charset="0"/>
              </a:rPr>
              <a:t> in Mystic!  The discount can be applied to climbing and zip lining, Axe Throwing and Glow in the Park.</a:t>
            </a:r>
          </a:p>
        </p:txBody>
      </p:sp>
      <p:pic>
        <p:nvPicPr>
          <p:cNvPr id="1028" name="Picture 4" descr="Mystic⼁TreeTrails Adventures, CT">
            <a:extLst>
              <a:ext uri="{FF2B5EF4-FFF2-40B4-BE49-F238E27FC236}">
                <a16:creationId xmlns:a16="http://schemas.microsoft.com/office/drawing/2014/main" id="{963DA083-96D1-5035-4AE9-051A5449BA48}"/>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89605" y="2302793"/>
            <a:ext cx="1386373" cy="12239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876027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052"/>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grpId="1" nodeType="clickEffect">
                                  <p:stCondLst>
                                    <p:cond delay="0"/>
                                  </p:stCondLst>
                                  <p:childTnLst>
                                    <p:animEffect transition="out" filter="fade">
                                      <p:cBhvr>
                                        <p:cTn id="10" dur="500"/>
                                        <p:tgtEl>
                                          <p:spTgt spid="4"/>
                                        </p:tgtEl>
                                      </p:cBhvr>
                                    </p:animEffect>
                                    <p:set>
                                      <p:cBhvr>
                                        <p:cTn id="11"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2052"/>
                  </p:tgtEl>
                </p:cond>
              </p:nextCondLst>
            </p:seq>
            <p:seq concurrent="1" nextAc="seek">
              <p:cTn id="12" restart="whenNotActive" fill="hold" evtFilter="cancelBubble" nodeType="interactiveSeq">
                <p:stCondLst>
                  <p:cond evt="onClick" delay="0">
                    <p:tgtEl>
                      <p:spTgt spid="2050"/>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3"/>
                                        </p:tgtEl>
                                      </p:cBhvr>
                                    </p:animEffect>
                                    <p:set>
                                      <p:cBhvr>
                                        <p:cTn id="21" dur="1" fill="hold">
                                          <p:stCondLst>
                                            <p:cond delay="4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2050"/>
                  </p:tgtEl>
                </p:cond>
              </p:nextCondLst>
            </p:seq>
            <p:seq concurrent="1" nextAc="seek">
              <p:cTn id="22" restart="whenNotActive" fill="hold" evtFilter="cancelBubble" nodeType="interactiveSeq">
                <p:stCondLst>
                  <p:cond evt="onClick" delay="0">
                    <p:tgtEl>
                      <p:spTgt spid="7"/>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1" nodeType="clickEffect">
                                  <p:stCondLst>
                                    <p:cond delay="0"/>
                                  </p:stCondLst>
                                  <p:childTnLst>
                                    <p:animEffect transition="out" filter="fade">
                                      <p:cBhvr>
                                        <p:cTn id="30" dur="500"/>
                                        <p:tgtEl>
                                          <p:spTgt spid="8"/>
                                        </p:tgtEl>
                                      </p:cBhvr>
                                    </p:animEffect>
                                    <p:set>
                                      <p:cBhvr>
                                        <p:cTn id="31"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32" restart="whenNotActive" fill="hold" evtFilter="cancelBubble" nodeType="interactiveSeq">
                <p:stCondLst>
                  <p:cond evt="onClick" delay="0">
                    <p:tgtEl>
                      <p:spTgt spid="3074"/>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15"/>
                                        </p:tgtEl>
                                      </p:cBhvr>
                                    </p:animEffect>
                                    <p:set>
                                      <p:cBhvr>
                                        <p:cTn id="41"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3074"/>
                  </p:tgtEl>
                </p:cond>
              </p:nextCondLst>
            </p:seq>
            <p:seq concurrent="1" nextAc="seek">
              <p:cTn id="42" restart="whenNotActive" fill="hold" evtFilter="cancelBubble" nodeType="interactiveSeq">
                <p:stCondLst>
                  <p:cond evt="onClick" delay="0">
                    <p:tgtEl>
                      <p:spTgt spid="9"/>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500"/>
                                        <p:tgtEl>
                                          <p:spTgt spid="10"/>
                                        </p:tgtEl>
                                      </p:cBhvr>
                                    </p:animEffect>
                                    <p:set>
                                      <p:cBhvr>
                                        <p:cTn id="51"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52" restart="whenNotActive" fill="hold" evtFilter="cancelBubble" nodeType="interactiveSeq">
                <p:stCondLst>
                  <p:cond evt="onClick" delay="0">
                    <p:tgtEl>
                      <p:spTgt spid="2056"/>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0" presetClass="exit" presetSubtype="0" fill="hold" grpId="1" nodeType="clickEffect">
                                  <p:stCondLst>
                                    <p:cond delay="0"/>
                                  </p:stCondLst>
                                  <p:childTnLst>
                                    <p:animEffect transition="out" filter="fade">
                                      <p:cBhvr>
                                        <p:cTn id="60" dur="500"/>
                                        <p:tgtEl>
                                          <p:spTgt spid="6"/>
                                        </p:tgtEl>
                                      </p:cBhvr>
                                    </p:animEffect>
                                    <p:set>
                                      <p:cBhvr>
                                        <p:cTn id="61" dur="1" fill="hold">
                                          <p:stCondLst>
                                            <p:cond delay="499"/>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2056"/>
                  </p:tgtEl>
                </p:cond>
              </p:nextCondLst>
            </p:seq>
            <p:seq concurrent="1" nextAc="seek">
              <p:cTn id="62" restart="whenNotActive" fill="hold" evtFilter="cancelBubble" nodeType="interactiveSeq">
                <p:stCondLst>
                  <p:cond evt="onClick" delay="0">
                    <p:tgtEl>
                      <p:spTgt spid="2054"/>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1" nodeType="clickEffect">
                                  <p:stCondLst>
                                    <p:cond delay="0"/>
                                  </p:stCondLst>
                                  <p:childTnLst>
                                    <p:animEffect transition="out" filter="fade">
                                      <p:cBhvr>
                                        <p:cTn id="70" dur="500"/>
                                        <p:tgtEl>
                                          <p:spTgt spid="5"/>
                                        </p:tgtEl>
                                      </p:cBhvr>
                                    </p:animEffect>
                                    <p:set>
                                      <p:cBhvr>
                                        <p:cTn id="71" dur="1" fill="hold">
                                          <p:stCondLst>
                                            <p:cond delay="4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2054"/>
                  </p:tgtEl>
                </p:cond>
              </p:nextCondLst>
            </p:seq>
            <p:seq concurrent="1" nextAc="seek">
              <p:cTn id="72" restart="whenNotActive" fill="hold" evtFilter="cancelBubble" nodeType="interactiveSeq">
                <p:stCondLst>
                  <p:cond evt="onClick" delay="0">
                    <p:tgtEl>
                      <p:spTgt spid="1028"/>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0"/>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1" nodeType="clickEffect">
                                  <p:stCondLst>
                                    <p:cond delay="0"/>
                                  </p:stCondLst>
                                  <p:childTnLst>
                                    <p:set>
                                      <p:cBhvr>
                                        <p:cTn id="80" dur="1" fill="hold">
                                          <p:stCondLst>
                                            <p:cond delay="0"/>
                                          </p:stCondLst>
                                        </p:cTn>
                                        <p:tgtEl>
                                          <p:spTgt spid="20"/>
                                        </p:tgtEl>
                                        <p:attrNameLst>
                                          <p:attrName>style.visibility</p:attrName>
                                        </p:attrNameLst>
                                      </p:cBhvr>
                                      <p:to>
                                        <p:strVal val="visible"/>
                                      </p:to>
                                    </p:set>
                                    <p:animEffect transition="in" filter="fade">
                                      <p:cBhvr>
                                        <p:cTn id="81" dur="500"/>
                                        <p:tgtEl>
                                          <p:spTgt spid="20"/>
                                        </p:tgtEl>
                                      </p:cBhvr>
                                    </p:animEffect>
                                  </p:childTnLst>
                                </p:cTn>
                              </p:par>
                            </p:childTnLst>
                          </p:cTn>
                        </p:par>
                      </p:childTnLst>
                    </p:cTn>
                  </p:par>
                </p:childTnLst>
              </p:cTn>
              <p:nextCondLst>
                <p:cond evt="onClick" delay="0">
                  <p:tgtEl>
                    <p:spTgt spid="1028"/>
                  </p:tgtEl>
                </p:cond>
              </p:nextCondLst>
            </p:seq>
          </p:childTnLst>
        </p:cTn>
      </p:par>
    </p:tnLst>
    <p:bldLst>
      <p:bldP spid="3" grpId="0" animBg="1"/>
      <p:bldP spid="3" grpId="1" animBg="1"/>
      <p:bldP spid="4" grpId="0" animBg="1"/>
      <p:bldP spid="4" grpId="1" animBg="1"/>
      <p:bldP spid="5" grpId="0" animBg="1"/>
      <p:bldP spid="5" grpId="1" animBg="1"/>
      <p:bldP spid="6" grpId="0" animBg="1"/>
      <p:bldP spid="6" grpId="1" animBg="1"/>
      <p:bldP spid="8" grpId="0" animBg="1"/>
      <p:bldP spid="8" grpId="1" animBg="1"/>
      <p:bldP spid="10" grpId="0" animBg="1"/>
      <p:bldP spid="10" grpId="1" animBg="1"/>
      <p:bldP spid="15" grpId="0" animBg="1"/>
      <p:bldP spid="15" grpId="1" animBg="1"/>
      <p:bldP spid="20" grpId="0" animBg="1"/>
      <p:bldP spid="20"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1086021-81CF-CE81-B6F5-07208492CC3F}"/>
              </a:ext>
            </a:extLst>
          </p:cNvPr>
          <p:cNvSpPr txBox="1"/>
          <p:nvPr/>
        </p:nvSpPr>
        <p:spPr>
          <a:xfrm>
            <a:off x="265623" y="168038"/>
            <a:ext cx="6192982" cy="769441"/>
          </a:xfrm>
          <a:prstGeom prst="rect">
            <a:avLst/>
          </a:prstGeom>
          <a:noFill/>
        </p:spPr>
        <p:txBody>
          <a:bodyPr wrap="square" rtlCol="0">
            <a:spAutoFit/>
          </a:bodyPr>
          <a:lstStyle/>
          <a:p>
            <a:r>
              <a:rPr lang="en-US" sz="4400" b="1" dirty="0">
                <a:solidFill>
                  <a:srgbClr val="0070C0"/>
                </a:solidFill>
                <a:latin typeface="Segoe UI Black" panose="020B0A02040204020203" pitchFamily="34" charset="0"/>
                <a:ea typeface="Segoe UI Black" panose="020B0A02040204020203" pitchFamily="34" charset="0"/>
              </a:rPr>
              <a:t>Available Year-Round</a:t>
            </a:r>
          </a:p>
        </p:txBody>
      </p:sp>
      <p:sp>
        <p:nvSpPr>
          <p:cNvPr id="3" name="TextBox 2">
            <a:extLst>
              <a:ext uri="{FF2B5EF4-FFF2-40B4-BE49-F238E27FC236}">
                <a16:creationId xmlns:a16="http://schemas.microsoft.com/office/drawing/2014/main" id="{9AF81DD2-E3CE-E5BF-CBF2-6D67FC3D122F}"/>
              </a:ext>
            </a:extLst>
          </p:cNvPr>
          <p:cNvSpPr txBox="1"/>
          <p:nvPr/>
        </p:nvSpPr>
        <p:spPr>
          <a:xfrm>
            <a:off x="2186679" y="727479"/>
            <a:ext cx="4570133" cy="461665"/>
          </a:xfrm>
          <a:prstGeom prst="rect">
            <a:avLst/>
          </a:prstGeom>
          <a:noFill/>
        </p:spPr>
        <p:txBody>
          <a:bodyPr wrap="square" rtlCol="0">
            <a:spAutoFit/>
          </a:bodyPr>
          <a:lstStyle/>
          <a:p>
            <a:r>
              <a:rPr lang="en-US" sz="2400" b="1" dirty="0">
                <a:solidFill>
                  <a:srgbClr val="F11EF6"/>
                </a:solidFill>
                <a:latin typeface="Calibri" panose="020F0502020204030204" pitchFamily="34" charset="0"/>
                <a:ea typeface="Calibri" panose="020F0502020204030204" pitchFamily="34" charset="0"/>
                <a:cs typeface="Calibri" panose="020F0502020204030204" pitchFamily="34" charset="0"/>
              </a:rPr>
              <a:t>Click the photo for additional info!</a:t>
            </a:r>
          </a:p>
        </p:txBody>
      </p:sp>
      <p:pic>
        <p:nvPicPr>
          <p:cNvPr id="4" name="E" descr="C:\Users\hdickau\AppData\Local\Microsoft\Windows\INetCache\Content.MSO\9EE5810B.tmp">
            <a:extLst>
              <a:ext uri="{FF2B5EF4-FFF2-40B4-BE49-F238E27FC236}">
                <a16:creationId xmlns:a16="http://schemas.microsoft.com/office/drawing/2014/main" id="{FC7177F3-92D2-6FC9-DD6B-F7F4965B9980}"/>
              </a:ext>
            </a:extLst>
          </p:cNvPr>
          <p:cNvPicPr>
            <a:picLocks noChangeAspect="1"/>
          </p:cNvPicPr>
          <p:nvPr/>
        </p:nvPicPr>
        <p:blipFill>
          <a:blip r:embed="rId2">
            <a:extLst>
              <a:ext uri="{28A0092B-C50C-407E-A947-70E740481C1C}">
                <a14:useLocalDpi xmlns:a14="http://schemas.microsoft.com/office/drawing/2010/main" val="0"/>
              </a:ext>
            </a:extLst>
          </a:blip>
          <a:srcRect l="5398" t="11149" r="6563" b="9401"/>
          <a:stretch>
            <a:fillRect/>
          </a:stretch>
        </p:blipFill>
        <p:spPr bwMode="auto">
          <a:xfrm>
            <a:off x="2235976" y="2913465"/>
            <a:ext cx="1712242" cy="1237896"/>
          </a:xfrm>
          <a:prstGeom prst="rect">
            <a:avLst/>
          </a:prstGeom>
          <a:noFill/>
          <a:ln>
            <a:noFill/>
          </a:ln>
        </p:spPr>
      </p:pic>
      <p:sp>
        <p:nvSpPr>
          <p:cNvPr id="6" name="E text">
            <a:extLst>
              <a:ext uri="{FF2B5EF4-FFF2-40B4-BE49-F238E27FC236}">
                <a16:creationId xmlns:a16="http://schemas.microsoft.com/office/drawing/2014/main" id="{D39F1F99-08E7-E533-AA3F-240FE63855B6}"/>
              </a:ext>
            </a:extLst>
          </p:cNvPr>
          <p:cNvSpPr txBox="1">
            <a:spLocks noChangeArrowheads="1"/>
          </p:cNvSpPr>
          <p:nvPr/>
        </p:nvSpPr>
        <p:spPr bwMode="auto">
          <a:xfrm>
            <a:off x="116365" y="3462724"/>
            <a:ext cx="1796048" cy="1736852"/>
          </a:xfrm>
          <a:prstGeom prst="rect">
            <a:avLst/>
          </a:prstGeom>
          <a:solidFill>
            <a:schemeClr val="accent1">
              <a:lumMod val="60000"/>
              <a:lumOff val="40000"/>
            </a:schemeClr>
          </a:solidFill>
          <a:ln w="9525">
            <a:solidFill>
              <a:srgbClr val="000000"/>
            </a:solidFill>
            <a:miter lim="800000"/>
            <a:headEnd/>
            <a:tailEnd/>
          </a:ln>
        </p:spPr>
        <p:txBody>
          <a:bodyPr rot="0" vert="horz" wrap="square" lIns="91440" tIns="45720" rIns="91440" bIns="45720" anchor="t" anchorCtr="0">
            <a:noAutofit/>
          </a:bodyPr>
          <a:lstStyle/>
          <a:p>
            <a:pPr algn="ctr"/>
            <a:r>
              <a:rPr lang="en-US" sz="1200" dirty="0">
                <a:latin typeface="Calibri" panose="020F0502020204030204" pitchFamily="34" charset="0"/>
                <a:ea typeface="Calibri" panose="020F0502020204030204" pitchFamily="34" charset="0"/>
                <a:cs typeface="Calibri" panose="020F0502020204030204" pitchFamily="34" charset="0"/>
              </a:rPr>
              <a:t>Essex Indoor Golf Center offers 10% off of bay rentals.  </a:t>
            </a:r>
          </a:p>
          <a:p>
            <a:pPr algn="ctr"/>
            <a:r>
              <a:rPr lang="en-US" sz="1200" dirty="0">
                <a:latin typeface="Calibri" panose="020F0502020204030204" pitchFamily="34" charset="0"/>
                <a:ea typeface="Calibri" panose="020F0502020204030204" pitchFamily="34" charset="0"/>
                <a:cs typeface="Calibri" panose="020F0502020204030204" pitchFamily="34" charset="0"/>
              </a:rPr>
              <a:t>Members may also pick up a complementary order of Chip Shots </a:t>
            </a:r>
            <a:r>
              <a:rPr lang="en-US" sz="120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(house made chips with a garlic aioli dipping sauce) from The Grumpy Caddy</a:t>
            </a:r>
            <a:r>
              <a:rPr lang="en-US" sz="140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8" name="M" descr="Mystified Escape Rooms">
            <a:extLst>
              <a:ext uri="{FF2B5EF4-FFF2-40B4-BE49-F238E27FC236}">
                <a16:creationId xmlns:a16="http://schemas.microsoft.com/office/drawing/2014/main" id="{705700A4-B204-3AE6-21E5-731ADA4B978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08038" y="1153434"/>
            <a:ext cx="1809420" cy="1387123"/>
          </a:xfrm>
          <a:prstGeom prst="rect">
            <a:avLst/>
          </a:prstGeom>
          <a:noFill/>
          <a:ln>
            <a:noFill/>
          </a:ln>
        </p:spPr>
      </p:pic>
      <p:sp>
        <p:nvSpPr>
          <p:cNvPr id="9" name="M text">
            <a:extLst>
              <a:ext uri="{FF2B5EF4-FFF2-40B4-BE49-F238E27FC236}">
                <a16:creationId xmlns:a16="http://schemas.microsoft.com/office/drawing/2014/main" id="{7CA1DAC1-8B9B-D1A6-C9A9-83CEF99F5F53}"/>
              </a:ext>
            </a:extLst>
          </p:cNvPr>
          <p:cNvSpPr txBox="1">
            <a:spLocks noChangeArrowheads="1"/>
          </p:cNvSpPr>
          <p:nvPr/>
        </p:nvSpPr>
        <p:spPr bwMode="auto">
          <a:xfrm>
            <a:off x="9964270" y="1569528"/>
            <a:ext cx="1858072" cy="1003084"/>
          </a:xfrm>
          <a:prstGeom prst="rect">
            <a:avLst/>
          </a:prstGeom>
          <a:solidFill>
            <a:schemeClr val="accent3">
              <a:lumMod val="60000"/>
              <a:lumOff val="40000"/>
            </a:schemeClr>
          </a:solidFill>
          <a:ln w="9525">
            <a:solidFill>
              <a:srgbClr val="000000"/>
            </a:solidFill>
            <a:miter lim="800000"/>
            <a:headEnd/>
            <a:tailEnd/>
          </a:ln>
        </p:spPr>
        <p:txBody>
          <a:bodyPr rot="0" vert="horz" wrap="square" lIns="91440" tIns="45720" rIns="91440" bIns="45720" anchor="t" anchorCtr="0">
            <a:noAutofit/>
          </a:bodyPr>
          <a:lstStyle/>
          <a:p>
            <a:pPr marL="0" marR="0" algn="ctr">
              <a:buNone/>
            </a:pPr>
            <a:r>
              <a:rPr lang="en-US" sz="1200" dirty="0">
                <a:effectLst/>
                <a:latin typeface="Calibri" panose="020F0502020204030204" pitchFamily="34" charset="0"/>
                <a:ea typeface="Calibri" panose="020F0502020204030204" pitchFamily="34" charset="0"/>
                <a:cs typeface="Calibri" panose="020F0502020204030204" pitchFamily="34" charset="0"/>
              </a:rPr>
              <a:t>Mystified Escape Rooms in Mystic is </a:t>
            </a:r>
            <a:r>
              <a:rPr lang="en-US" sz="1200" dirty="0">
                <a:latin typeface="Calibri" panose="020F0502020204030204" pitchFamily="34" charset="0"/>
                <a:ea typeface="Calibri" panose="020F0502020204030204" pitchFamily="34" charset="0"/>
                <a:cs typeface="Calibri" panose="020F0502020204030204" pitchFamily="34" charset="0"/>
              </a:rPr>
              <a:t>offering $3 off per person on escape rooms and an outdoor scavenger hunt. </a:t>
            </a:r>
            <a:r>
              <a:rPr lang="en-US" sz="1400" dirty="0">
                <a:effectLst/>
                <a:latin typeface="Calibri" panose="020F0502020204030204" pitchFamily="34" charset="0"/>
                <a:ea typeface="Calibri" panose="020F0502020204030204" pitchFamily="34" charset="0"/>
                <a:cs typeface="Calibri" panose="020F0502020204030204" pitchFamily="34" charset="0"/>
              </a:rPr>
              <a:t> </a:t>
            </a:r>
          </a:p>
        </p:txBody>
      </p:sp>
      <p:sp>
        <p:nvSpPr>
          <p:cNvPr id="10" name="SS text">
            <a:extLst>
              <a:ext uri="{FF2B5EF4-FFF2-40B4-BE49-F238E27FC236}">
                <a16:creationId xmlns:a16="http://schemas.microsoft.com/office/drawing/2014/main" id="{05066E1B-03D5-188F-2305-70A747DABC46}"/>
              </a:ext>
            </a:extLst>
          </p:cNvPr>
          <p:cNvSpPr txBox="1">
            <a:spLocks noChangeArrowheads="1"/>
          </p:cNvSpPr>
          <p:nvPr/>
        </p:nvSpPr>
        <p:spPr bwMode="auto">
          <a:xfrm>
            <a:off x="10266215" y="2890519"/>
            <a:ext cx="1809420" cy="1003084"/>
          </a:xfrm>
          <a:prstGeom prst="rect">
            <a:avLst/>
          </a:prstGeom>
          <a:solidFill>
            <a:schemeClr val="tx1">
              <a:lumMod val="65000"/>
              <a:lumOff val="35000"/>
            </a:schemeClr>
          </a:solidFill>
          <a:ln w="9525">
            <a:solidFill>
              <a:srgbClr val="000000"/>
            </a:solidFill>
            <a:miter lim="800000"/>
            <a:headEnd/>
            <a:tailEnd/>
          </a:ln>
        </p:spPr>
        <p:txBody>
          <a:bodyPr rot="0" vert="horz" wrap="square" lIns="91440" tIns="45720" rIns="91440" bIns="45720" anchor="t" anchorCtr="0">
            <a:noAutofit/>
          </a:bodyPr>
          <a:lstStyle/>
          <a:p>
            <a:pPr marL="0" marR="0" algn="ctr">
              <a:buNone/>
            </a:pPr>
            <a:r>
              <a:rPr lang="en-US"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Seaside Shadows Haunted History Tours offers 20% off tickets for their year-round tours in Westerly or Mystic. </a:t>
            </a:r>
          </a:p>
        </p:txBody>
      </p:sp>
      <p:pic>
        <p:nvPicPr>
          <p:cNvPr id="11" name="SS" descr="C:\Users\hdickau\AppData\Local\Microsoft\Windows\INetCache\Content.MSO\151B1E88.tmp">
            <a:extLst>
              <a:ext uri="{FF2B5EF4-FFF2-40B4-BE49-F238E27FC236}">
                <a16:creationId xmlns:a16="http://schemas.microsoft.com/office/drawing/2014/main" id="{E1D0E5B2-AEF2-15D1-E7BE-57758EEFE9E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343314" y="2955204"/>
            <a:ext cx="2771442" cy="740199"/>
          </a:xfrm>
          <a:prstGeom prst="rect">
            <a:avLst/>
          </a:prstGeom>
          <a:noFill/>
          <a:ln>
            <a:noFill/>
          </a:ln>
        </p:spPr>
      </p:pic>
      <p:pic>
        <p:nvPicPr>
          <p:cNvPr id="12" name="MS" descr="Mystic Seaport – National Maritime Historical Society">
            <a:extLst>
              <a:ext uri="{FF2B5EF4-FFF2-40B4-BE49-F238E27FC236}">
                <a16:creationId xmlns:a16="http://schemas.microsoft.com/office/drawing/2014/main" id="{3226ADFE-3A77-95AC-6262-996704189A5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112872" y="1521520"/>
            <a:ext cx="1675538" cy="1469836"/>
          </a:xfrm>
          <a:prstGeom prst="rect">
            <a:avLst/>
          </a:prstGeom>
          <a:noFill/>
          <a:ln>
            <a:noFill/>
          </a:ln>
        </p:spPr>
      </p:pic>
      <p:sp>
        <p:nvSpPr>
          <p:cNvPr id="13" name="MS text">
            <a:extLst>
              <a:ext uri="{FF2B5EF4-FFF2-40B4-BE49-F238E27FC236}">
                <a16:creationId xmlns:a16="http://schemas.microsoft.com/office/drawing/2014/main" id="{ABFAB246-2B8B-2B47-3ABE-86CF720E9A3C}"/>
              </a:ext>
            </a:extLst>
          </p:cNvPr>
          <p:cNvSpPr txBox="1">
            <a:spLocks noChangeArrowheads="1"/>
          </p:cNvSpPr>
          <p:nvPr/>
        </p:nvSpPr>
        <p:spPr bwMode="auto">
          <a:xfrm>
            <a:off x="4686844" y="3236138"/>
            <a:ext cx="2505011" cy="972899"/>
          </a:xfrm>
          <a:prstGeom prst="rect">
            <a:avLst/>
          </a:prstGeom>
          <a:solidFill>
            <a:srgbClr val="002060"/>
          </a:solidFill>
          <a:ln w="9525">
            <a:solidFill>
              <a:srgbClr val="000000"/>
            </a:solidFill>
            <a:miter lim="800000"/>
            <a:headEnd/>
            <a:tailEnd/>
          </a:ln>
        </p:spPr>
        <p:txBody>
          <a:bodyPr rot="0" vert="horz" wrap="square" lIns="91440" tIns="45720" rIns="91440" bIns="45720" anchor="t" anchorCtr="0">
            <a:noAutofit/>
          </a:bodyPr>
          <a:lstStyle/>
          <a:p>
            <a:pPr algn="ctr"/>
            <a:r>
              <a:rPr lang="en-US" sz="1200" dirty="0">
                <a:solidFill>
                  <a:schemeClr val="accent5">
                    <a:lumMod val="40000"/>
                    <a:lumOff val="60000"/>
                  </a:schemeClr>
                </a:solidFill>
                <a:latin typeface="Calibri" panose="020F0502020204030204" pitchFamily="34" charset="0"/>
                <a:ea typeface="Calibri" panose="020F0502020204030204" pitchFamily="34" charset="0"/>
                <a:cs typeface="Calibri" panose="020F0502020204030204" pitchFamily="34" charset="0"/>
              </a:rPr>
              <a:t>General admission tickets may be purchased in the EBAC Office. </a:t>
            </a:r>
            <a:r>
              <a:rPr lang="en-US" sz="1200" dirty="0">
                <a:solidFill>
                  <a:schemeClr val="bg1">
                    <a:lumMod val="85000"/>
                  </a:schemeClr>
                </a:solidFill>
                <a:latin typeface="Calibri" panose="020F0502020204030204" pitchFamily="34" charset="0"/>
                <a:ea typeface="Calibri" panose="020F0502020204030204" pitchFamily="34" charset="0"/>
                <a:cs typeface="Calibri" panose="020F0502020204030204" pitchFamily="34" charset="0"/>
              </a:rPr>
              <a:t>Tickets are discounted to $26 for adults and $20 for c</a:t>
            </a:r>
            <a:r>
              <a:rPr lang="en-US" sz="1200" dirty="0">
                <a:solidFill>
                  <a:schemeClr val="bg1">
                    <a:lumMod val="85000"/>
                  </a:schemeClr>
                </a:solidFill>
                <a:effectLst/>
                <a:latin typeface="Calibri" panose="020F0502020204030204" pitchFamily="34" charset="0"/>
                <a:ea typeface="Calibri" panose="020F0502020204030204" pitchFamily="34" charset="0"/>
                <a:cs typeface="Calibri" panose="020F0502020204030204" pitchFamily="34" charset="0"/>
              </a:rPr>
              <a:t>hild tickets (ages 4-17), children under 3 are free.  </a:t>
            </a:r>
          </a:p>
        </p:txBody>
      </p:sp>
      <p:sp>
        <p:nvSpPr>
          <p:cNvPr id="18" name="TextBox 17">
            <a:extLst>
              <a:ext uri="{FF2B5EF4-FFF2-40B4-BE49-F238E27FC236}">
                <a16:creationId xmlns:a16="http://schemas.microsoft.com/office/drawing/2014/main" id="{B4CE26CF-04BC-1159-A87F-7E4D9FF526FC}"/>
              </a:ext>
            </a:extLst>
          </p:cNvPr>
          <p:cNvSpPr txBox="1"/>
          <p:nvPr/>
        </p:nvSpPr>
        <p:spPr>
          <a:xfrm>
            <a:off x="4082248" y="6447888"/>
            <a:ext cx="7997993" cy="677108"/>
          </a:xfrm>
          <a:prstGeom prst="rect">
            <a:avLst/>
          </a:prstGeom>
          <a:noFill/>
        </p:spPr>
        <p:txBody>
          <a:bodyPr wrap="square" rtlCol="0">
            <a:spAutoFit/>
          </a:bodyPr>
          <a:lstStyle/>
          <a:p>
            <a:r>
              <a:rPr lang="en-US" sz="1000" i="1" dirty="0">
                <a:solidFill>
                  <a:srgbClr val="1F497D"/>
                </a:solidFill>
                <a:latin typeface="Arial"/>
                <a:ea typeface="Calibri"/>
                <a:cs typeface="Arial"/>
              </a:rPr>
              <a:t>Please note: The use of discount codes is monitored and are strictly limited to EBAC members and their immediate family (unless otherwise specified).  In the case of misuse of discount codes, the member will longer be eligible for the use of discount codes in the future.</a:t>
            </a:r>
          </a:p>
          <a:p>
            <a:endParaRPr lang="en-US" dirty="0"/>
          </a:p>
        </p:txBody>
      </p:sp>
      <p:sp>
        <p:nvSpPr>
          <p:cNvPr id="19" name="TextBox 18">
            <a:extLst>
              <a:ext uri="{FF2B5EF4-FFF2-40B4-BE49-F238E27FC236}">
                <a16:creationId xmlns:a16="http://schemas.microsoft.com/office/drawing/2014/main" id="{C950143E-94A1-7DE1-212A-00BF3A00D667}"/>
              </a:ext>
            </a:extLst>
          </p:cNvPr>
          <p:cNvSpPr txBox="1"/>
          <p:nvPr/>
        </p:nvSpPr>
        <p:spPr>
          <a:xfrm>
            <a:off x="9268030" y="358147"/>
            <a:ext cx="3992880" cy="369332"/>
          </a:xfrm>
          <a:prstGeom prst="rect">
            <a:avLst/>
          </a:prstGeom>
          <a:noFill/>
        </p:spPr>
        <p:txBody>
          <a:bodyPr wrap="square" rtlCol="0">
            <a:spAutoFit/>
          </a:bodyPr>
          <a:lstStyle/>
          <a:p>
            <a:r>
              <a:rPr lang="en-US" dirty="0">
                <a:solidFill>
                  <a:srgbClr val="002060"/>
                </a:solidFill>
                <a:latin typeface="Rockwell" panose="02060603020205020403" pitchFamily="18"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Email</a:t>
            </a:r>
            <a:r>
              <a:rPr lang="en-US" dirty="0">
                <a:solidFill>
                  <a:srgbClr val="002060"/>
                </a:solidFill>
                <a:latin typeface="Rockwell" panose="02060603020205020403" pitchFamily="18" charset="0"/>
                <a:ea typeface="Calibri" panose="020F0502020204030204" pitchFamily="34" charset="0"/>
                <a:cs typeface="Calibri" panose="020F0502020204030204" pitchFamily="34" charset="0"/>
              </a:rPr>
              <a:t> the EBAC Office</a:t>
            </a:r>
            <a:endParaRPr lang="en-US" dirty="0">
              <a:latin typeface="Rockwell" panose="02060603020205020403" pitchFamily="18" charset="0"/>
            </a:endParaRPr>
          </a:p>
        </p:txBody>
      </p:sp>
      <p:pic>
        <p:nvPicPr>
          <p:cNvPr id="20" name="Picture 19">
            <a:extLst>
              <a:ext uri="{FF2B5EF4-FFF2-40B4-BE49-F238E27FC236}">
                <a16:creationId xmlns:a16="http://schemas.microsoft.com/office/drawing/2014/main" id="{3894EFDC-55FA-77A7-1B9E-8C115FB924AB}"/>
              </a:ext>
            </a:extLst>
          </p:cNvPr>
          <p:cNvPicPr>
            <a:picLocks noChangeAspect="1"/>
          </p:cNvPicPr>
          <p:nvPr/>
        </p:nvPicPr>
        <p:blipFill>
          <a:blip r:embed="rId7"/>
          <a:stretch>
            <a:fillRect/>
          </a:stretch>
        </p:blipFill>
        <p:spPr>
          <a:xfrm>
            <a:off x="10649224" y="5451634"/>
            <a:ext cx="1497140" cy="1003084"/>
          </a:xfrm>
          <a:prstGeom prst="rect">
            <a:avLst/>
          </a:prstGeom>
        </p:spPr>
      </p:pic>
      <p:sp>
        <p:nvSpPr>
          <p:cNvPr id="14" name="RWZ text">
            <a:extLst>
              <a:ext uri="{FF2B5EF4-FFF2-40B4-BE49-F238E27FC236}">
                <a16:creationId xmlns:a16="http://schemas.microsoft.com/office/drawing/2014/main" id="{1B8D4804-60BE-748E-1872-F49F52EB7F7F}"/>
              </a:ext>
            </a:extLst>
          </p:cNvPr>
          <p:cNvSpPr txBox="1">
            <a:spLocks noChangeArrowheads="1"/>
          </p:cNvSpPr>
          <p:nvPr/>
        </p:nvSpPr>
        <p:spPr bwMode="auto">
          <a:xfrm>
            <a:off x="38724" y="1041959"/>
            <a:ext cx="1999788" cy="2278434"/>
          </a:xfrm>
          <a:prstGeom prst="rect">
            <a:avLst/>
          </a:prstGeom>
          <a:solidFill>
            <a:srgbClr val="88B4F4"/>
          </a:solidFill>
          <a:ln w="9525">
            <a:solidFill>
              <a:srgbClr val="000000"/>
            </a:solidFill>
            <a:miter lim="800000"/>
            <a:headEnd/>
            <a:tailEnd/>
          </a:ln>
        </p:spPr>
        <p:txBody>
          <a:bodyPr rot="0" vert="horz" wrap="square" lIns="91440" tIns="45720" rIns="91440" bIns="45720" anchor="t" anchorCtr="0">
            <a:noAutofit/>
          </a:bodyPr>
          <a:lstStyle/>
          <a:p>
            <a:pPr marL="0" marR="0" algn="ctr">
              <a:buNone/>
            </a:pPr>
            <a:r>
              <a:rPr lang="en-US"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General admission tickets may be purchased in the EBAC Office. </a:t>
            </a:r>
            <a:r>
              <a:rPr lang="en-US" sz="1200" dirty="0">
                <a:solidFill>
                  <a:schemeClr val="accent5"/>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effectLst/>
                <a:latin typeface="Calibri" panose="020F0502020204030204" pitchFamily="34" charset="0"/>
                <a:ea typeface="Calibri" panose="020F0502020204030204" pitchFamily="34" charset="0"/>
                <a:cs typeface="Calibri" panose="020F0502020204030204" pitchFamily="34" charset="0"/>
              </a:rPr>
              <a:t>Adult tickets are discounted to $16, Senior tickets (ages 62+) are $12 and Child tickets (ages 2-12) are $10. </a:t>
            </a:r>
            <a:r>
              <a:rPr lang="en-US" sz="1200" dirty="0">
                <a:latin typeface="Calibri" panose="020F0502020204030204" pitchFamily="34" charset="0"/>
                <a:ea typeface="Calibri" panose="020F0502020204030204" pitchFamily="34" charset="0"/>
                <a:cs typeface="Calibri" panose="020F0502020204030204" pitchFamily="34" charset="0"/>
              </a:rPr>
              <a:t>Zero dollar admission tickets are required for children under one and are also available.</a:t>
            </a:r>
            <a:r>
              <a:rPr lang="en-US" sz="1200" dirty="0">
                <a:effectLst/>
                <a:latin typeface="Calibri" panose="020F0502020204030204" pitchFamily="34" charset="0"/>
                <a:ea typeface="Calibri" panose="020F0502020204030204" pitchFamily="34" charset="0"/>
                <a:cs typeface="Calibri" panose="020F0502020204030204" pitchFamily="34" charset="0"/>
              </a:rPr>
              <a:t> Special Events are/or Exhibits may be an additional charge.</a:t>
            </a:r>
          </a:p>
          <a:p>
            <a:pPr marL="0" marR="0">
              <a:buNone/>
            </a:pPr>
            <a:endParaRPr lang="en-US" sz="1200" dirty="0">
              <a:effectLst/>
              <a:latin typeface="Arial" panose="020B0604020202020204" pitchFamily="34" charset="0"/>
              <a:ea typeface="Times New Roman" panose="02020603050405020304" pitchFamily="18" charset="0"/>
            </a:endParaRPr>
          </a:p>
        </p:txBody>
      </p:sp>
      <p:pic>
        <p:nvPicPr>
          <p:cNvPr id="15" name="RWZ" descr="C:\Users\hdickau\AppData\Local\Microsoft\Windows\INetCache\Content.MSO\E9095E0B.tmp">
            <a:extLst>
              <a:ext uri="{FF2B5EF4-FFF2-40B4-BE49-F238E27FC236}">
                <a16:creationId xmlns:a16="http://schemas.microsoft.com/office/drawing/2014/main" id="{47527AA3-F44F-4170-92B9-67F9AF9AA5D6}"/>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2086418" y="1300570"/>
            <a:ext cx="2196129" cy="989795"/>
          </a:xfrm>
          <a:prstGeom prst="rect">
            <a:avLst/>
          </a:prstGeom>
          <a:noFill/>
          <a:ln>
            <a:noFill/>
          </a:ln>
        </p:spPr>
      </p:pic>
      <p:pic>
        <p:nvPicPr>
          <p:cNvPr id="16" name="RISE" descr="C:\Users\hdickau\AppData\Local\Microsoft\Windows\INetCache\Content.MSO\42AFC166.tmp">
            <a:extLst>
              <a:ext uri="{FF2B5EF4-FFF2-40B4-BE49-F238E27FC236}">
                <a16:creationId xmlns:a16="http://schemas.microsoft.com/office/drawing/2014/main" id="{550D5BB9-067C-B8B7-2825-89626C3D0EB5}"/>
              </a:ext>
            </a:extLst>
          </p:cNvPr>
          <p:cNvPicPr>
            <a:picLocks noChangeAspect="1"/>
          </p:cNvPicPr>
          <p:nvPr/>
        </p:nvPicPr>
        <p:blipFill rotWithShape="1">
          <a:blip r:embed="rId9">
            <a:extLst>
              <a:ext uri="{28A0092B-C50C-407E-A947-70E740481C1C}">
                <a14:useLocalDpi xmlns:a14="http://schemas.microsoft.com/office/drawing/2010/main" val="0"/>
              </a:ext>
            </a:extLst>
          </a:blip>
          <a:srcRect l="14957" r="15196" b="4387"/>
          <a:stretch/>
        </p:blipFill>
        <p:spPr bwMode="auto">
          <a:xfrm>
            <a:off x="2214019" y="4374673"/>
            <a:ext cx="2065408" cy="1056817"/>
          </a:xfrm>
          <a:prstGeom prst="rect">
            <a:avLst/>
          </a:prstGeom>
          <a:noFill/>
          <a:ln>
            <a:noFill/>
          </a:ln>
          <a:extLst>
            <a:ext uri="{53640926-AAD7-44D8-BBD7-CCE9431645EC}">
              <a14:shadowObscured xmlns:a14="http://schemas.microsoft.com/office/drawing/2010/main"/>
            </a:ext>
          </a:extLst>
        </p:spPr>
      </p:pic>
      <p:sp>
        <p:nvSpPr>
          <p:cNvPr id="17" name="RISE text">
            <a:extLst>
              <a:ext uri="{FF2B5EF4-FFF2-40B4-BE49-F238E27FC236}">
                <a16:creationId xmlns:a16="http://schemas.microsoft.com/office/drawing/2014/main" id="{B2C1B5E1-D968-08D9-572F-AA0DC1D9B588}"/>
              </a:ext>
            </a:extLst>
          </p:cNvPr>
          <p:cNvSpPr txBox="1"/>
          <p:nvPr/>
        </p:nvSpPr>
        <p:spPr>
          <a:xfrm>
            <a:off x="19354" y="5340591"/>
            <a:ext cx="1990069" cy="1225170"/>
          </a:xfrm>
          <a:prstGeom prst="rect">
            <a:avLst/>
          </a:prstGeom>
          <a:solidFill>
            <a:schemeClr val="tx1">
              <a:lumMod val="85000"/>
              <a:lumOff val="15000"/>
            </a:schemeClr>
          </a:solidFill>
        </p:spPr>
        <p:txBody>
          <a:bodyPr wrap="square" rtlCol="0">
            <a:spAutoFit/>
          </a:bodyPr>
          <a:lstStyle/>
          <a:p>
            <a:pPr algn="ctr"/>
            <a:r>
              <a:rPr lang="en-US" sz="1200" dirty="0">
                <a:solidFill>
                  <a:schemeClr val="bg1">
                    <a:lumMod val="85000"/>
                  </a:schemeClr>
                </a:solidFill>
                <a:latin typeface="Calibri" panose="020F0502020204030204" pitchFamily="34" charset="0"/>
                <a:ea typeface="Calibri" panose="020F0502020204030204" pitchFamily="34" charset="0"/>
                <a:cs typeface="Calibri" panose="020F0502020204030204" pitchFamily="34" charset="0"/>
              </a:rPr>
              <a:t>RISE Martial Arts Academy offers a free week of classes for members and their families! This offer is valid at both the Old </a:t>
            </a:r>
            <a:r>
              <a:rPr lang="en-US" sz="1200" dirty="0" err="1">
                <a:solidFill>
                  <a:schemeClr val="bg1">
                    <a:lumMod val="85000"/>
                  </a:schemeClr>
                </a:solidFill>
                <a:latin typeface="Calibri" panose="020F0502020204030204" pitchFamily="34" charset="0"/>
                <a:ea typeface="Calibri" panose="020F0502020204030204" pitchFamily="34" charset="0"/>
                <a:cs typeface="Calibri" panose="020F0502020204030204" pitchFamily="34" charset="0"/>
              </a:rPr>
              <a:t>Saybrook</a:t>
            </a:r>
            <a:r>
              <a:rPr lang="en-US" sz="1200" dirty="0">
                <a:solidFill>
                  <a:schemeClr val="bg1">
                    <a:lumMod val="85000"/>
                  </a:schemeClr>
                </a:solidFill>
                <a:latin typeface="Calibri" panose="020F0502020204030204" pitchFamily="34" charset="0"/>
                <a:ea typeface="Calibri" panose="020F0502020204030204" pitchFamily="34" charset="0"/>
                <a:cs typeface="Calibri" panose="020F0502020204030204" pitchFamily="34" charset="0"/>
              </a:rPr>
              <a:t> and Old Lyme locations.</a:t>
            </a:r>
          </a:p>
        </p:txBody>
      </p:sp>
      <p:grpSp>
        <p:nvGrpSpPr>
          <p:cNvPr id="26" name="Group 25">
            <a:extLst>
              <a:ext uri="{FF2B5EF4-FFF2-40B4-BE49-F238E27FC236}">
                <a16:creationId xmlns:a16="http://schemas.microsoft.com/office/drawing/2014/main" id="{737C1EF8-DD6E-ED0B-7DCA-9AC06E5296DE}"/>
              </a:ext>
            </a:extLst>
          </p:cNvPr>
          <p:cNvGrpSpPr/>
          <p:nvPr/>
        </p:nvGrpSpPr>
        <p:grpSpPr>
          <a:xfrm>
            <a:off x="4581033" y="4222776"/>
            <a:ext cx="3992881" cy="1237896"/>
            <a:chOff x="7054059" y="2809172"/>
            <a:chExt cx="4439203" cy="1297653"/>
          </a:xfrm>
        </p:grpSpPr>
        <p:pic>
          <p:nvPicPr>
            <p:cNvPr id="21" name="PP" descr="Paddle-Pub-Logo-Trademark">
              <a:extLst>
                <a:ext uri="{FF2B5EF4-FFF2-40B4-BE49-F238E27FC236}">
                  <a16:creationId xmlns:a16="http://schemas.microsoft.com/office/drawing/2014/main" id="{5A816F2D-DB0E-618D-CAAB-5E1C86FF3C7A}"/>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054059" y="2911817"/>
              <a:ext cx="2969586" cy="603197"/>
            </a:xfrm>
            <a:prstGeom prst="rect">
              <a:avLst/>
            </a:prstGeom>
            <a:noFill/>
            <a:extLst>
              <a:ext uri="{909E8E84-426E-40DD-AFC4-6F175D3DCCD1}">
                <a14:hiddenFill xmlns:a14="http://schemas.microsoft.com/office/drawing/2010/main">
                  <a:solidFill>
                    <a:srgbClr val="FFFFFF"/>
                  </a:solidFill>
                </a14:hiddenFill>
              </a:ext>
            </a:extLst>
          </p:spPr>
        </p:pic>
        <p:pic>
          <p:nvPicPr>
            <p:cNvPr id="22" name="ECPB" descr="Elm City Party Bike">
              <a:extLst>
                <a:ext uri="{FF2B5EF4-FFF2-40B4-BE49-F238E27FC236}">
                  <a16:creationId xmlns:a16="http://schemas.microsoft.com/office/drawing/2014/main" id="{0E69759A-7675-0025-A4A6-AC3EDD0842E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211360" y="2809172"/>
              <a:ext cx="1281902" cy="1281902"/>
            </a:xfrm>
            <a:prstGeom prst="rect">
              <a:avLst/>
            </a:prstGeom>
            <a:noFill/>
            <a:extLst>
              <a:ext uri="{909E8E84-426E-40DD-AFC4-6F175D3DCCD1}">
                <a14:hiddenFill xmlns:a14="http://schemas.microsoft.com/office/drawing/2010/main">
                  <a:solidFill>
                    <a:srgbClr val="FFFFFF"/>
                  </a:solidFill>
                </a14:hiddenFill>
              </a:ext>
            </a:extLst>
          </p:spPr>
        </p:pic>
        <p:pic>
          <p:nvPicPr>
            <p:cNvPr id="23" name="TNH" descr="Taste of New Haven">
              <a:extLst>
                <a:ext uri="{FF2B5EF4-FFF2-40B4-BE49-F238E27FC236}">
                  <a16:creationId xmlns:a16="http://schemas.microsoft.com/office/drawing/2014/main" id="{DFF4382C-5066-1F80-7083-F0B0129051A0}"/>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605436" y="3627082"/>
              <a:ext cx="2462432" cy="479743"/>
            </a:xfrm>
            <a:prstGeom prst="rect">
              <a:avLst/>
            </a:prstGeom>
            <a:noFill/>
            <a:extLst>
              <a:ext uri="{909E8E84-426E-40DD-AFC4-6F175D3DCCD1}">
                <a14:hiddenFill xmlns:a14="http://schemas.microsoft.com/office/drawing/2010/main">
                  <a:solidFill>
                    <a:srgbClr val="FFFFFF"/>
                  </a:solidFill>
                </a14:hiddenFill>
              </a:ext>
            </a:extLst>
          </p:spPr>
        </p:pic>
      </p:grpSp>
      <p:sp>
        <p:nvSpPr>
          <p:cNvPr id="24" name="TNH text1">
            <a:extLst>
              <a:ext uri="{FF2B5EF4-FFF2-40B4-BE49-F238E27FC236}">
                <a16:creationId xmlns:a16="http://schemas.microsoft.com/office/drawing/2014/main" id="{33ED6E02-9D51-AA24-BEA6-EA39F6FFA85C}"/>
              </a:ext>
            </a:extLst>
          </p:cNvPr>
          <p:cNvSpPr txBox="1">
            <a:spLocks noChangeArrowheads="1"/>
          </p:cNvSpPr>
          <p:nvPr/>
        </p:nvSpPr>
        <p:spPr bwMode="auto">
          <a:xfrm>
            <a:off x="8860050" y="4047736"/>
            <a:ext cx="2236911" cy="1510001"/>
          </a:xfrm>
          <a:prstGeom prst="rect">
            <a:avLst/>
          </a:prstGeom>
          <a:solidFill>
            <a:srgbClr val="71DAFF"/>
          </a:solidFill>
          <a:ln w="9525">
            <a:solidFill>
              <a:srgbClr val="000000"/>
            </a:solidFill>
            <a:miter lim="800000"/>
            <a:headEnd/>
            <a:tailEnd/>
          </a:ln>
        </p:spPr>
        <p:txBody>
          <a:bodyPr rot="0" vert="horz" wrap="square" lIns="91440" tIns="45720" rIns="91440" bIns="45720" anchor="t" anchorCtr="0">
            <a:noAutofit/>
          </a:bodyPr>
          <a:lstStyle/>
          <a:p>
            <a:pPr marL="0" marR="0" algn="ctr">
              <a:buNone/>
            </a:pPr>
            <a:r>
              <a:rPr lang="en-US" sz="1200" dirty="0">
                <a:solidFill>
                  <a:srgbClr val="002060"/>
                </a:solidFill>
                <a:latin typeface="Calibri" panose="020F0502020204030204" pitchFamily="34" charset="0"/>
                <a:ea typeface="Calibri" panose="020F0502020204030204" pitchFamily="34" charset="0"/>
                <a:cs typeface="Calibri" panose="020F0502020204030204" pitchFamily="34" charset="0"/>
              </a:rPr>
              <a:t>Get 10% off of group or private </a:t>
            </a:r>
            <a:r>
              <a:rPr lang="en-US" sz="12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tours with the Taste of New Haven, party boat cruises with Paddle Pub or a fun pedal tour experience with the Elm City Party Bike.  </a:t>
            </a:r>
          </a:p>
          <a:p>
            <a:pPr marL="0" marR="0" algn="ctr">
              <a:buNone/>
            </a:pPr>
            <a:r>
              <a:rPr lang="en-US" sz="1200" dirty="0">
                <a:solidFill>
                  <a:srgbClr val="002060"/>
                </a:solidFill>
                <a:latin typeface="Calibri" panose="020F0502020204030204" pitchFamily="34" charset="0"/>
                <a:ea typeface="Calibri" panose="020F0502020204030204" pitchFamily="34" charset="0"/>
                <a:cs typeface="Calibri" panose="020F0502020204030204" pitchFamily="34" charset="0"/>
              </a:rPr>
              <a:t>Click this box for more information.</a:t>
            </a:r>
            <a:endParaRPr lang="en-US" sz="12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0" marR="0">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marL="0" marR="0">
              <a:buNone/>
            </a:pPr>
            <a:endParaRPr lang="en-US" sz="1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27" name="TextBox 26">
            <a:extLst>
              <a:ext uri="{FF2B5EF4-FFF2-40B4-BE49-F238E27FC236}">
                <a16:creationId xmlns:a16="http://schemas.microsoft.com/office/drawing/2014/main" id="{4EDF2490-0E62-B3AC-1ED1-002FE11C6D76}"/>
              </a:ext>
            </a:extLst>
          </p:cNvPr>
          <p:cNvSpPr txBox="1"/>
          <p:nvPr/>
        </p:nvSpPr>
        <p:spPr>
          <a:xfrm>
            <a:off x="2012063" y="5654803"/>
            <a:ext cx="8881243" cy="830997"/>
          </a:xfrm>
          <a:prstGeom prst="rect">
            <a:avLst/>
          </a:prstGeom>
          <a:solidFill>
            <a:schemeClr val="bg1">
              <a:lumMod val="65000"/>
            </a:schemeClr>
          </a:solidFill>
        </p:spPr>
        <p:txBody>
          <a:bodyPr wrap="square" rtlCol="0">
            <a:spAutoFit/>
          </a:bodyPr>
          <a:lstStyle/>
          <a:p>
            <a:pPr algn="ctr"/>
            <a:r>
              <a:rPr lang="en-US" sz="1200" dirty="0">
                <a:solidFill>
                  <a:schemeClr val="tx2">
                    <a:lumMod val="75000"/>
                  </a:schemeClr>
                </a:solidFill>
                <a:latin typeface="Calibri" panose="020F0502020204030204" pitchFamily="34" charset="0"/>
                <a:ea typeface="Calibri" panose="020F0502020204030204" pitchFamily="34" charset="0"/>
                <a:cs typeface="Calibri" panose="020F0502020204030204" pitchFamily="34" charset="0"/>
              </a:rPr>
              <a:t>Tours with the Taste of New Haven highlight the best cuisines and deep history that New Haven has to offer (pizza, pasta and tacos are some of the tour options). Or book a group or party boat cruise with Paddle Pub, a BYOB cruise from Milford or Stamford that tours the Long Island.  The Elm City Party Bike is a fun, social and relaxing way to see the city while exercising. Tours allow groups to bar and restaurant hop.</a:t>
            </a:r>
          </a:p>
          <a:p>
            <a:pPr algn="ctr"/>
            <a:r>
              <a:rPr lang="en-US" sz="1200" dirty="0">
                <a:solidFill>
                  <a:schemeClr val="tx2">
                    <a:lumMod val="75000"/>
                  </a:schemeClr>
                </a:solidFill>
                <a:latin typeface="Calibri" panose="020F0502020204030204" pitchFamily="34" charset="0"/>
                <a:ea typeface="Calibri" panose="020F0502020204030204" pitchFamily="34" charset="0"/>
                <a:cs typeface="Calibri" panose="020F0502020204030204" pitchFamily="34" charset="0"/>
              </a:rPr>
              <a:t>The Pedal Cruise as well as the Elm City Party Bike are BYOB and are 21+.</a:t>
            </a:r>
            <a:endParaRPr lang="en-US" dirty="0"/>
          </a:p>
        </p:txBody>
      </p:sp>
      <p:sp>
        <p:nvSpPr>
          <p:cNvPr id="28" name="TextBox 27">
            <a:extLst>
              <a:ext uri="{FF2B5EF4-FFF2-40B4-BE49-F238E27FC236}">
                <a16:creationId xmlns:a16="http://schemas.microsoft.com/office/drawing/2014/main" id="{D88B35C2-61B2-0A06-DB70-8BD029B60EC6}"/>
              </a:ext>
            </a:extLst>
          </p:cNvPr>
          <p:cNvSpPr txBox="1"/>
          <p:nvPr/>
        </p:nvSpPr>
        <p:spPr>
          <a:xfrm>
            <a:off x="4965360" y="1086723"/>
            <a:ext cx="1980662" cy="276999"/>
          </a:xfrm>
          <a:prstGeom prst="rect">
            <a:avLst/>
          </a:prstGeom>
          <a:noFill/>
        </p:spPr>
        <p:txBody>
          <a:bodyPr wrap="square" rtlCol="0">
            <a:spAutoFit/>
          </a:bodyPr>
          <a:lstStyle/>
          <a:p>
            <a:r>
              <a:rPr lang="en-US" sz="1200" b="1" i="1" dirty="0">
                <a:solidFill>
                  <a:schemeClr val="bg2">
                    <a:lumMod val="25000"/>
                  </a:schemeClr>
                </a:solidFill>
                <a:latin typeface="Arial Narrow" panose="020B0606020202030204" pitchFamily="34" charset="0"/>
              </a:rPr>
              <a:t>Click the photo again to close</a:t>
            </a:r>
          </a:p>
        </p:txBody>
      </p:sp>
    </p:spTree>
    <p:extLst>
      <p:ext uri="{BB962C8B-B14F-4D97-AF65-F5344CB8AC3E}">
        <p14:creationId xmlns:p14="http://schemas.microsoft.com/office/powerpoint/2010/main" val="262616837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grpId="1" nodeType="clickEffect">
                                  <p:stCondLst>
                                    <p:cond delay="0"/>
                                  </p:stCondLst>
                                  <p:childTnLst>
                                    <p:animEffect transition="out" filter="fade">
                                      <p:cBhvr>
                                        <p:cTn id="10" dur="500"/>
                                        <p:tgtEl>
                                          <p:spTgt spid="17"/>
                                        </p:tgtEl>
                                      </p:cBhvr>
                                    </p:animEffect>
                                    <p:set>
                                      <p:cBhvr>
                                        <p:cTn id="11"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2" restart="whenNotActive" fill="hold" evtFilter="cancelBubble" nodeType="interactiveSeq">
                <p:stCondLst>
                  <p:cond evt="onClick" delay="0">
                    <p:tgtEl>
                      <p:spTgt spid="8"/>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9"/>
                                        </p:tgtEl>
                                      </p:cBhvr>
                                    </p:animEffect>
                                    <p:set>
                                      <p:cBhvr>
                                        <p:cTn id="21"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2" restart="whenNotActive" fill="hold" evtFilter="cancelBubble" nodeType="interactiveSeq">
                <p:stCondLst>
                  <p:cond evt="onClick" delay="0">
                    <p:tgtEl>
                      <p:spTgt spid="12"/>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1" nodeType="clickEffect">
                                  <p:stCondLst>
                                    <p:cond delay="0"/>
                                  </p:stCondLst>
                                  <p:childTnLst>
                                    <p:animEffect transition="out" filter="fade">
                                      <p:cBhvr>
                                        <p:cTn id="30" dur="500"/>
                                        <p:tgtEl>
                                          <p:spTgt spid="13"/>
                                        </p:tgtEl>
                                      </p:cBhvr>
                                    </p:animEffect>
                                    <p:set>
                                      <p:cBhvr>
                                        <p:cTn id="31"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32" restart="whenNotActive" fill="hold" evtFilter="cancelBubble" nodeType="interactiveSeq">
                <p:stCondLst>
                  <p:cond evt="onClick" delay="0">
                    <p:tgtEl>
                      <p:spTgt spid="4"/>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6"/>
                                        </p:tgtEl>
                                      </p:cBhvr>
                                    </p:animEffect>
                                    <p:set>
                                      <p:cBhvr>
                                        <p:cTn id="41" dur="1" fill="hold">
                                          <p:stCondLst>
                                            <p:cond delay="499"/>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42" restart="whenNotActive" fill="hold" evtFilter="cancelBubble" nodeType="interactiveSeq">
                <p:stCondLst>
                  <p:cond evt="onClick" delay="0">
                    <p:tgtEl>
                      <p:spTgt spid="11"/>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500"/>
                                        <p:tgtEl>
                                          <p:spTgt spid="10"/>
                                        </p:tgtEl>
                                      </p:cBhvr>
                                    </p:animEffect>
                                    <p:set>
                                      <p:cBhvr>
                                        <p:cTn id="51"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52" restart="whenNotActive" fill="hold" evtFilter="cancelBubble" nodeType="interactiveSeq">
                <p:stCondLst>
                  <p:cond evt="onClick" delay="0">
                    <p:tgtEl>
                      <p:spTgt spid="15"/>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0" presetClass="exit" presetSubtype="0" fill="hold" grpId="1" nodeType="clickEffect">
                                  <p:stCondLst>
                                    <p:cond delay="0"/>
                                  </p:stCondLst>
                                  <p:childTnLst>
                                    <p:animEffect transition="out" filter="fade">
                                      <p:cBhvr>
                                        <p:cTn id="60" dur="500"/>
                                        <p:tgtEl>
                                          <p:spTgt spid="14"/>
                                        </p:tgtEl>
                                      </p:cBhvr>
                                    </p:animEffect>
                                    <p:set>
                                      <p:cBhvr>
                                        <p:cTn id="61"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62" restart="whenNotActive" fill="hold" evtFilter="cancelBubble" nodeType="interactiveSeq">
                <p:stCondLst>
                  <p:cond evt="onClick" delay="0">
                    <p:tgtEl>
                      <p:spTgt spid="26"/>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1" nodeType="clickEffect">
                                  <p:stCondLst>
                                    <p:cond delay="0"/>
                                  </p:stCondLst>
                                  <p:childTnLst>
                                    <p:animEffect transition="out" filter="fade">
                                      <p:cBhvr>
                                        <p:cTn id="70" dur="500"/>
                                        <p:tgtEl>
                                          <p:spTgt spid="24"/>
                                        </p:tgtEl>
                                      </p:cBhvr>
                                    </p:animEffect>
                                    <p:set>
                                      <p:cBhvr>
                                        <p:cTn id="71"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72" restart="whenNotActive" fill="hold" evtFilter="cancelBubble" nodeType="interactiveSeq">
                <p:stCondLst>
                  <p:cond evt="onClick" delay="0">
                    <p:tgtEl>
                      <p:spTgt spid="24"/>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7"/>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0" presetClass="exit" presetSubtype="0" fill="hold" grpId="1" nodeType="clickEffect">
                                  <p:stCondLst>
                                    <p:cond delay="0"/>
                                  </p:stCondLst>
                                  <p:childTnLst>
                                    <p:animEffect transition="out" filter="fade">
                                      <p:cBhvr>
                                        <p:cTn id="80" dur="500"/>
                                        <p:tgtEl>
                                          <p:spTgt spid="27"/>
                                        </p:tgtEl>
                                      </p:cBhvr>
                                    </p:animEffect>
                                    <p:set>
                                      <p:cBhvr>
                                        <p:cTn id="81" dur="1" fill="hold">
                                          <p:stCondLst>
                                            <p:cond delay="4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4"/>
                  </p:tgtEl>
                </p:cond>
              </p:nextCondLst>
            </p:seq>
          </p:childTnLst>
        </p:cTn>
      </p:par>
    </p:tnLst>
    <p:bldLst>
      <p:bldP spid="6" grpId="0" animBg="1"/>
      <p:bldP spid="6" grpId="1" animBg="1"/>
      <p:bldP spid="9" grpId="0" animBg="1"/>
      <p:bldP spid="9" grpId="1" animBg="1"/>
      <p:bldP spid="10" grpId="0" animBg="1"/>
      <p:bldP spid="10" grpId="1" animBg="1"/>
      <p:bldP spid="13" grpId="0" animBg="1"/>
      <p:bldP spid="13" grpId="1" animBg="1"/>
      <p:bldP spid="14" grpId="0" animBg="1"/>
      <p:bldP spid="14" grpId="1" animBg="1"/>
      <p:bldP spid="17" grpId="0" animBg="1"/>
      <p:bldP spid="17" grpId="1" animBg="1"/>
      <p:bldP spid="24" grpId="0" animBg="1"/>
      <p:bldP spid="24" grpId="1" animBg="1"/>
      <p:bldP spid="27" grpId="0" animBg="1"/>
      <p:bldP spid="2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ABD9DEA-6698-247F-7B0F-64E9A14B22EC}"/>
              </a:ext>
            </a:extLst>
          </p:cNvPr>
          <p:cNvSpPr txBox="1"/>
          <p:nvPr/>
        </p:nvSpPr>
        <p:spPr>
          <a:xfrm>
            <a:off x="4298273" y="1690062"/>
            <a:ext cx="3595453" cy="3477875"/>
          </a:xfrm>
          <a:prstGeom prst="rect">
            <a:avLst/>
          </a:prstGeom>
          <a:noFill/>
        </p:spPr>
        <p:txBody>
          <a:bodyPr wrap="square" rtlCol="0">
            <a:spAutoFit/>
          </a:bodyPr>
          <a:lstStyle/>
          <a:p>
            <a:pPr algn="ctr"/>
            <a:r>
              <a:rPr lang="en-US" sz="4400" dirty="0">
                <a:solidFill>
                  <a:srgbClr val="1069A0"/>
                </a:solidFill>
                <a:latin typeface="Berlin Sans FB Demi" panose="020E0802020502020306" pitchFamily="34" charset="0"/>
              </a:rPr>
              <a:t>Please check back soon, our discounts are always changing!</a:t>
            </a:r>
          </a:p>
        </p:txBody>
      </p:sp>
      <p:pic>
        <p:nvPicPr>
          <p:cNvPr id="3" name="Picture 2">
            <a:extLst>
              <a:ext uri="{FF2B5EF4-FFF2-40B4-BE49-F238E27FC236}">
                <a16:creationId xmlns:a16="http://schemas.microsoft.com/office/drawing/2014/main" id="{94753F5E-CD61-4418-793F-287C0166140E}"/>
              </a:ext>
            </a:extLst>
          </p:cNvPr>
          <p:cNvPicPr>
            <a:picLocks noChangeAspect="1"/>
          </p:cNvPicPr>
          <p:nvPr/>
        </p:nvPicPr>
        <p:blipFill>
          <a:blip r:embed="rId2"/>
          <a:stretch>
            <a:fillRect/>
          </a:stretch>
        </p:blipFill>
        <p:spPr>
          <a:xfrm>
            <a:off x="10516184" y="5722750"/>
            <a:ext cx="1497140" cy="1003084"/>
          </a:xfrm>
          <a:prstGeom prst="rect">
            <a:avLst/>
          </a:prstGeom>
        </p:spPr>
      </p:pic>
    </p:spTree>
    <p:extLst>
      <p:ext uri="{BB962C8B-B14F-4D97-AF65-F5344CB8AC3E}">
        <p14:creationId xmlns:p14="http://schemas.microsoft.com/office/powerpoint/2010/main" val="69779853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Metadata/LabelInfo.xml><?xml version="1.0" encoding="utf-8"?>
<clbl:labelList xmlns:clbl="http://schemas.microsoft.com/office/2020/mipLabelMetadata">
  <clbl:label id="{45a39a12-30f2-41de-8b21-308199325e0d}" enabled="1" method="Privileged" siteId="{6a6f73c8-6f8f-49d4-952c-6921dd9bb6a4}" contentBits="0" removed="0"/>
</clbl:labelList>
</file>

<file path=docProps/app.xml><?xml version="1.0" encoding="utf-8"?>
<Properties xmlns="http://schemas.openxmlformats.org/officeDocument/2006/extended-properties" xmlns:vt="http://schemas.openxmlformats.org/officeDocument/2006/docPropsVTypes">
  <Template>Facet</Template>
  <TotalTime>10614</TotalTime>
  <Words>1961</Words>
  <Application>Microsoft Office PowerPoint</Application>
  <PresentationFormat>Widescreen</PresentationFormat>
  <Paragraphs>129</Paragraphs>
  <Slides>8</Slides>
  <Notes>0</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8</vt:i4>
      </vt:variant>
    </vt:vector>
  </HeadingPairs>
  <TitlesOfParts>
    <vt:vector size="25" baseType="lpstr">
      <vt:lpstr>Alasassy Caps</vt:lpstr>
      <vt:lpstr>Arial</vt:lpstr>
      <vt:lpstr>Arial Narrow</vt:lpstr>
      <vt:lpstr>Arial Rounded MT Bold</vt:lpstr>
      <vt:lpstr>Avenir Next LT Pro</vt:lpstr>
      <vt:lpstr>Berlin Sans FB Demi</vt:lpstr>
      <vt:lpstr>Calibri</vt:lpstr>
      <vt:lpstr>Calibri Light</vt:lpstr>
      <vt:lpstr>Cavolini</vt:lpstr>
      <vt:lpstr>goingtodogreatthings</vt:lpstr>
      <vt:lpstr>Rockwell</vt:lpstr>
      <vt:lpstr>Segoe UI Black</vt:lpstr>
      <vt:lpstr>Trebuchet MS</vt:lpstr>
      <vt:lpstr>Warung Kopi</vt:lpstr>
      <vt:lpstr>Wingdings 3</vt:lpstr>
      <vt:lpstr>YummyCupcakes</vt:lpstr>
      <vt:lpstr>Facet</vt:lpstr>
      <vt:lpstr>Discount Benefits for EBAC Members</vt:lpstr>
      <vt:lpstr>Current Discounts Available</vt:lpstr>
      <vt:lpstr>Available for a limited time!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Hilary Dickau</dc:creator>
  <cp:lastModifiedBy>Hilary Dickau</cp:lastModifiedBy>
  <cp:revision>315</cp:revision>
  <dcterms:created xsi:type="dcterms:W3CDTF">2025-09-30T14:51:18Z</dcterms:created>
  <dcterms:modified xsi:type="dcterms:W3CDTF">2025-10-24T17:30:42Z</dcterms:modified>
</cp:coreProperties>
</file>